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4" r:id="rId3"/>
    <p:sldId id="264" r:id="rId4"/>
    <p:sldId id="269" r:id="rId5"/>
    <p:sldId id="265" r:id="rId6"/>
    <p:sldId id="290" r:id="rId7"/>
    <p:sldId id="284" r:id="rId8"/>
    <p:sldId id="285" r:id="rId9"/>
    <p:sldId id="286" r:id="rId10"/>
    <p:sldId id="281" r:id="rId11"/>
    <p:sldId id="291" r:id="rId12"/>
    <p:sldId id="292" r:id="rId13"/>
    <p:sldId id="288" r:id="rId14"/>
    <p:sldId id="275" r:id="rId15"/>
    <p:sldId id="277" r:id="rId16"/>
    <p:sldId id="287" r:id="rId17"/>
    <p:sldId id="289" r:id="rId18"/>
    <p:sldId id="270" r:id="rId19"/>
  </p:sldIdLst>
  <p:sldSz cx="12192000" cy="6858000"/>
  <p:notesSz cx="9945688"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85" d="100"/>
          <a:sy n="85" d="100"/>
        </p:scale>
        <p:origin x="-365"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33588" y="1"/>
            <a:ext cx="4309798" cy="344091"/>
          </a:xfrm>
          <a:prstGeom prst="rect">
            <a:avLst/>
          </a:prstGeom>
        </p:spPr>
        <p:txBody>
          <a:bodyPr vert="horz" lIns="91440" tIns="45720" rIns="91440" bIns="45720" rtlCol="0"/>
          <a:lstStyle>
            <a:lvl1pPr algn="r">
              <a:defRPr sz="1200"/>
            </a:lvl1pPr>
          </a:lstStyle>
          <a:p>
            <a:fld id="{2D1B591A-9151-4D80-85C6-316B8BF39A8D}" type="datetimeFigureOut">
              <a:rPr lang="it-IT" smtClean="0"/>
              <a:pPr/>
              <a:t>13/10/2014</a:t>
            </a:fld>
            <a:endParaRPr lang="it-IT"/>
          </a:p>
        </p:txBody>
      </p:sp>
      <p:sp>
        <p:nvSpPr>
          <p:cNvPr id="4" name="Segnaposto piè di pagina 3"/>
          <p:cNvSpPr>
            <a:spLocks noGrp="1"/>
          </p:cNvSpPr>
          <p:nvPr>
            <p:ph type="ftr" sz="quarter" idx="2"/>
          </p:nvPr>
        </p:nvSpPr>
        <p:spPr>
          <a:xfrm>
            <a:off x="0" y="6513910"/>
            <a:ext cx="4309798" cy="34409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33588" y="6513910"/>
            <a:ext cx="4309798" cy="344090"/>
          </a:xfrm>
          <a:prstGeom prst="rect">
            <a:avLst/>
          </a:prstGeom>
        </p:spPr>
        <p:txBody>
          <a:bodyPr vert="horz" lIns="91440" tIns="45720" rIns="91440" bIns="45720" rtlCol="0" anchor="b"/>
          <a:lstStyle>
            <a:lvl1pPr algn="r">
              <a:defRPr sz="1200"/>
            </a:lvl1pPr>
          </a:lstStyle>
          <a:p>
            <a:fld id="{D0654AF9-C4BE-43CF-A90A-6E1355F8AE8F}" type="slidenum">
              <a:rPr lang="it-IT" smtClean="0"/>
              <a:pPr/>
              <a:t>‹N›</a:t>
            </a:fld>
            <a:endParaRPr lang="it-IT"/>
          </a:p>
        </p:txBody>
      </p:sp>
    </p:spTree>
    <p:extLst>
      <p:ext uri="{BB962C8B-B14F-4D97-AF65-F5344CB8AC3E}">
        <p14:creationId xmlns="" xmlns:p14="http://schemas.microsoft.com/office/powerpoint/2010/main" val="3327478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9798"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34164" y="0"/>
            <a:ext cx="4309798" cy="344488"/>
          </a:xfrm>
          <a:prstGeom prst="rect">
            <a:avLst/>
          </a:prstGeom>
        </p:spPr>
        <p:txBody>
          <a:bodyPr vert="horz" lIns="91440" tIns="45720" rIns="91440" bIns="45720" rtlCol="0"/>
          <a:lstStyle>
            <a:lvl1pPr algn="r">
              <a:defRPr sz="1200"/>
            </a:lvl1pPr>
          </a:lstStyle>
          <a:p>
            <a:fld id="{DF9B4BB3-E6D8-4DFE-A090-9B73BAA38CB7}" type="datetimeFigureOut">
              <a:rPr lang="it-IT" smtClean="0"/>
              <a:pPr/>
              <a:t>13/10/2014</a:t>
            </a:fld>
            <a:endParaRPr lang="it-IT"/>
          </a:p>
        </p:txBody>
      </p:sp>
      <p:sp>
        <p:nvSpPr>
          <p:cNvPr id="4" name="Segnaposto immagine diapositiva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4569" y="3300414"/>
            <a:ext cx="7956550" cy="27003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514"/>
            <a:ext cx="4309798"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34164" y="6513514"/>
            <a:ext cx="4309798" cy="344487"/>
          </a:xfrm>
          <a:prstGeom prst="rect">
            <a:avLst/>
          </a:prstGeom>
        </p:spPr>
        <p:txBody>
          <a:bodyPr vert="horz" lIns="91440" tIns="45720" rIns="91440" bIns="45720" rtlCol="0" anchor="b"/>
          <a:lstStyle>
            <a:lvl1pPr algn="r">
              <a:defRPr sz="1200"/>
            </a:lvl1pPr>
          </a:lstStyle>
          <a:p>
            <a:fld id="{DF5631B7-1CEF-4FC7-A4D2-1DC68E47B02C}" type="slidenum">
              <a:rPr lang="it-IT" smtClean="0"/>
              <a:pPr/>
              <a:t>‹N›</a:t>
            </a:fld>
            <a:endParaRPr lang="it-IT"/>
          </a:p>
        </p:txBody>
      </p:sp>
    </p:spTree>
    <p:extLst>
      <p:ext uri="{BB962C8B-B14F-4D97-AF65-F5344CB8AC3E}">
        <p14:creationId xmlns="" xmlns:p14="http://schemas.microsoft.com/office/powerpoint/2010/main" val="203777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F5631B7-1CEF-4FC7-A4D2-1DC68E47B02C}" type="slidenum">
              <a:rPr lang="it-IT" smtClean="0"/>
              <a:pPr/>
              <a:t>1</a:t>
            </a:fld>
            <a:endParaRPr lang="it-IT"/>
          </a:p>
        </p:txBody>
      </p:sp>
    </p:spTree>
    <p:extLst>
      <p:ext uri="{BB962C8B-B14F-4D97-AF65-F5344CB8AC3E}">
        <p14:creationId xmlns="" xmlns:p14="http://schemas.microsoft.com/office/powerpoint/2010/main" val="170933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2976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7676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290325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77442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128339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371304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240032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123447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347139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128658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346B7A-3A5C-4DA1-8792-ED13DBE7F83A}" type="datetimeFigureOut">
              <a:rPr lang="fr-FR" smtClean="0"/>
              <a:pPr/>
              <a:t>13/10/2014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109942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46B7A-3A5C-4DA1-8792-ED13DBE7F83A}" type="datetimeFigureOut">
              <a:rPr lang="fr-FR" smtClean="0"/>
              <a:pPr/>
              <a:t>13/10/2014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17130-E2E4-4F37-8D5F-6CB20ACADF71}" type="slidenum">
              <a:rPr lang="fr-FR" smtClean="0"/>
              <a:pPr/>
              <a:t>‹N›</a:t>
            </a:fld>
            <a:endParaRPr lang="fr-FR"/>
          </a:p>
        </p:txBody>
      </p:sp>
    </p:spTree>
    <p:extLst>
      <p:ext uri="{BB962C8B-B14F-4D97-AF65-F5344CB8AC3E}">
        <p14:creationId xmlns="" xmlns:p14="http://schemas.microsoft.com/office/powerpoint/2010/main" val="84172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tefano.bracco@unige.i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jpeg"/><Relationship Id="rId7"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png"/><Relationship Id="rId5" Type="http://schemas.openxmlformats.org/officeDocument/2006/relationships/image" Target="../media/image22.jpeg"/><Relationship Id="rId10" Type="http://schemas.openxmlformats.org/officeDocument/2006/relationships/image" Target="../media/image1.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asellaDiTesto 11"/>
          <p:cNvSpPr txBox="1"/>
          <p:nvPr/>
        </p:nvSpPr>
        <p:spPr>
          <a:xfrm>
            <a:off x="1571594" y="2489081"/>
            <a:ext cx="9023413" cy="1200329"/>
          </a:xfrm>
          <a:prstGeom prst="rect">
            <a:avLst/>
          </a:prstGeom>
          <a:noFill/>
        </p:spPr>
        <p:txBody>
          <a:bodyPr wrap="square" rtlCol="0">
            <a:spAutoFit/>
          </a:bodyPr>
          <a:lstStyle/>
          <a:p>
            <a:pPr algn="ctr"/>
            <a:r>
              <a:rPr lang="it-IT" sz="3600" b="1" i="1" dirty="0" smtClean="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La Smart Polygeneration </a:t>
            </a:r>
            <a:r>
              <a:rPr lang="it-IT" sz="3600" b="1" i="1" dirty="0" err="1" smtClean="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Microgrid</a:t>
            </a:r>
            <a:endParaRPr lang="it-IT" sz="3600" b="1" i="1" dirty="0" smtClean="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it-IT" sz="3600" b="1" i="1" dirty="0" smtClean="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del Campus Universitario di Savona</a:t>
            </a:r>
            <a:endParaRPr lang="it-IT" sz="3600" b="1" i="1"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CasellaDiTesto 12"/>
          <p:cNvSpPr txBox="1"/>
          <p:nvPr/>
        </p:nvSpPr>
        <p:spPr>
          <a:xfrm>
            <a:off x="1571594" y="4429942"/>
            <a:ext cx="9023413" cy="800219"/>
          </a:xfrm>
          <a:prstGeom prst="rect">
            <a:avLst/>
          </a:prstGeom>
          <a:noFill/>
        </p:spPr>
        <p:txBody>
          <a:bodyPr wrap="square" rtlCol="0">
            <a:spAutoFit/>
          </a:bodyPr>
          <a:lstStyle/>
          <a:p>
            <a:pPr algn="ctr"/>
            <a:r>
              <a:rPr lang="it-IT" sz="2300" i="1" dirty="0" smtClean="0">
                <a:latin typeface="Tahoma" panose="020B0604030504040204" pitchFamily="34" charset="0"/>
                <a:ea typeface="Tahoma" panose="020B0604030504040204" pitchFamily="34" charset="0"/>
                <a:cs typeface="Tahoma" panose="020B0604030504040204" pitchFamily="34" charset="0"/>
              </a:rPr>
              <a:t>Università degli Studi di Genova</a:t>
            </a:r>
          </a:p>
          <a:p>
            <a:pPr algn="ctr"/>
            <a:r>
              <a:rPr lang="it-IT" sz="2300" i="1" dirty="0" smtClean="0">
                <a:latin typeface="Tahoma" panose="020B0604030504040204" pitchFamily="34" charset="0"/>
                <a:ea typeface="Tahoma" panose="020B0604030504040204" pitchFamily="34" charset="0"/>
                <a:cs typeface="Tahoma" panose="020B0604030504040204" pitchFamily="34" charset="0"/>
              </a:rPr>
              <a:t>Campus Universitario di Savona</a:t>
            </a:r>
            <a:endParaRPr lang="it-IT" sz="2300" i="1" dirty="0">
              <a:latin typeface="Tahoma" panose="020B0604030504040204" pitchFamily="34" charset="0"/>
              <a:ea typeface="Tahoma" panose="020B0604030504040204" pitchFamily="34" charset="0"/>
              <a:cs typeface="Tahoma" panose="020B0604030504040204" pitchFamily="34" charset="0"/>
            </a:endParaRPr>
          </a:p>
        </p:txBody>
      </p:sp>
      <p:sp>
        <p:nvSpPr>
          <p:cNvPr id="14" name="CasellaDiTesto 13"/>
          <p:cNvSpPr txBox="1"/>
          <p:nvPr/>
        </p:nvSpPr>
        <p:spPr>
          <a:xfrm>
            <a:off x="1571594" y="3896542"/>
            <a:ext cx="9023413" cy="461665"/>
          </a:xfrm>
          <a:prstGeom prst="rect">
            <a:avLst/>
          </a:prstGeom>
          <a:noFill/>
        </p:spPr>
        <p:txBody>
          <a:bodyPr wrap="square" rtlCol="0">
            <a:spAutoFit/>
          </a:bodyPr>
          <a:lstStyle/>
          <a:p>
            <a:pPr algn="ctr"/>
            <a:r>
              <a:rPr lang="it-IT" sz="2400" u="sng" dirty="0" smtClean="0">
                <a:latin typeface="Tahoma" panose="020B0604030504040204" pitchFamily="34" charset="0"/>
                <a:ea typeface="Tahoma" panose="020B0604030504040204" pitchFamily="34" charset="0"/>
                <a:cs typeface="Tahoma" panose="020B0604030504040204" pitchFamily="34" charset="0"/>
              </a:rPr>
              <a:t>Stefano Bracco</a:t>
            </a:r>
            <a:r>
              <a:rPr lang="it-IT" sz="2400" dirty="0" smtClean="0">
                <a:latin typeface="Tahoma" panose="020B0604030504040204" pitchFamily="34" charset="0"/>
                <a:ea typeface="Tahoma" panose="020B0604030504040204" pitchFamily="34" charset="0"/>
                <a:cs typeface="Tahoma" panose="020B0604030504040204" pitchFamily="34" charset="0"/>
              </a:rPr>
              <a:t>, Federico Delfino</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243728" y="6119042"/>
            <a:ext cx="9023413" cy="400110"/>
          </a:xfrm>
          <a:prstGeom prst="rect">
            <a:avLst/>
          </a:prstGeom>
          <a:noFill/>
        </p:spPr>
        <p:txBody>
          <a:bodyPr wrap="square" rtlCol="0">
            <a:spAutoFit/>
          </a:bodyPr>
          <a:lstStyle/>
          <a:p>
            <a:r>
              <a:rPr lang="it-IT" sz="2000" i="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Firenze - 16 Ottobre 2014</a:t>
            </a:r>
            <a:endParaRPr lang="it-IT" sz="2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ettangolo 8"/>
          <p:cNvSpPr/>
          <p:nvPr/>
        </p:nvSpPr>
        <p:spPr>
          <a:xfrm>
            <a:off x="88900" y="1269137"/>
            <a:ext cx="11988800" cy="846386"/>
          </a:xfrm>
          <a:prstGeom prst="rect">
            <a:avLst/>
          </a:prstGeom>
        </p:spPr>
        <p:txBody>
          <a:bodyPr wrap="square">
            <a:spAutoFit/>
          </a:bodyPr>
          <a:lstStyle/>
          <a:p>
            <a:pPr algn="ctr"/>
            <a:r>
              <a:rPr lang="it-IT" sz="2600" b="1" dirty="0" smtClean="0">
                <a:solidFill>
                  <a:srgbClr val="FF6600"/>
                </a:solidFill>
              </a:rPr>
              <a:t>CONVEGNO: </a:t>
            </a:r>
            <a:r>
              <a:rPr lang="it-IT" sz="2300" b="1" dirty="0" smtClean="0">
                <a:solidFill>
                  <a:srgbClr val="FF6600"/>
                </a:solidFill>
              </a:rPr>
              <a:t>“Modelli Concreti di Circular Economy:</a:t>
            </a:r>
          </a:p>
          <a:p>
            <a:pPr algn="ctr"/>
            <a:r>
              <a:rPr lang="it-IT" sz="2300" b="1" dirty="0" smtClean="0">
                <a:solidFill>
                  <a:srgbClr val="FF6600"/>
                </a:solidFill>
              </a:rPr>
              <a:t>l’</a:t>
            </a:r>
            <a:r>
              <a:rPr lang="it-IT" sz="2300" b="1" dirty="0" err="1" smtClean="0">
                <a:solidFill>
                  <a:srgbClr val="FF6600"/>
                </a:solidFill>
              </a:rPr>
              <a:t>opportunita</a:t>
            </a:r>
            <a:r>
              <a:rPr lang="it-IT" sz="2300" b="1" dirty="0" smtClean="0">
                <a:solidFill>
                  <a:srgbClr val="FF6600"/>
                </a:solidFill>
              </a:rPr>
              <a:t>’ della simbiosi industriale nelle APEA (Aree Produttive Ecologicamente Attrezzate)”</a:t>
            </a:r>
            <a:endParaRPr lang="it-IT" sz="2300" dirty="0">
              <a:solidFill>
                <a:srgbClr val="FF6600"/>
              </a:solidFill>
            </a:endParaRPr>
          </a:p>
        </p:txBody>
      </p:sp>
      <p:sp>
        <p:nvSpPr>
          <p:cNvPr id="20482" name="AutoShape 2" descr="data:image/jpeg;base64,/9j/4AAQSkZJRgABAQAAAQABAAD/2wCEAAkGBxQQERQUERARFRUWFBYYGRQXFhgUFxwdGhgYGBsfGxgZHyggGSYlHBUUIj0tMSkuLi86GB8zOjMsNygtLisBCgoKDg0OGxAQGywkHx8vMjQuLCw0LDcsLCwuLDcsLCw0LCwsNCwsLCwsNCw2NCwsLCwrOCwsLCw4LCwsLCssK//AABEIAGEAfwMBIgACEQEDEQH/xAAbAAEAAgMBAQAAAAAAAAAAAAAAAQYEBQcDAv/EADcQAAICAQIEBAUCAQ0AAAAAAAECAAMRBAUGEiExE0FRcQciYYGRFDLBFRYjJDVCU3KSobHR8f/EABYBAQEBAAAAAAAAAAAAAAAAAAABAv/EAB4RAQEBAQACAwEBAAAAAAAAAAABEQISIUFRYXEx/9oADAMBAAIRAxEAPwDuMREBERAREQERIgTEjMmAiIgIiICIiAiIgIiICIiBq+I9zbTUmxKy5Hl/H6yubHxTdqLOVglSsPlZ0YZPoO2TLpZWGGCMzHv0VZRlNalSO2IZsqr75sWqst5k1DHOM9MAf5QD0lr0FbLWqsSSAASe5nJdRvOrqtakV2s4PlliB5HPkJ1TZnc0Vm39/KOb3kTj+M6IiVsiIgIiICIiAiIgIiICfDuB3IHv0n0ZQt84k5dU6H9qYAH2yTDPXWRuthRbdTqbSAfmVR7D/wAnpxdvg0lOVZeYkDGRnHn0lK1G/lrUFblC7Bcr0PU4+8uK8IUMp8XmtYj9zH+EjHNtnpoaONxgMrZPmD1zLxtutW+pbE7MMicw1vwscWf0N7CsnsRkj2M6Vsm3DTUJUOygCI1zLP8AWfERK2REQEREBERAREQInN+PuDLb7fG0zAMRhlPY48/pOkxBZrlXBfAdyXLdqmB5DlVGcZ9TOqARJgzCIkEwJiRmTAREQIzILAecqPxL4mfb9KDSAb7XFdWeoBPn9p77bwXSKh+q59RcwHPbZY5YsR15cHCD2xIz5e8i0ZkFsec1Gw7KdHW9a322KXZk8Ri5QEABcnqQCCfvNVZwRp3rP6m2+20j5tQ11iNnHdVVgiD6AYlLatuYlD+Em6236e+q602nT6hqltJyWUDI6+fv7TTaHSX6zddz041NtdOU5yrHmC4HypnonMc5I9JNZ8/Uv2vPF/ES7dpX1DI1gUgcqkDqeg6nsJtdBebKkcjBZFbHpkA4/wB5zL4k8NJpNowtt7eEVVeaw8p5rM5dezEZ7mWbUKm06G3Uq99hFK4W217F5sYUAMfl6t5ekHlfK6trMB3MnM51wbtlOp066ncb1vvuHMee3CoD2VEDAJgfeTwrujabdLtvF5uoNfi0ln8Qp2ynOckj3PSNJ38uhlsT4tXKkAkEgjI7jPnOZcHNp90OpbXWs2o8Z1FTWvX4aDogrVSB69e+Z0Dadu/TadafEss5VI53JZz37k+8avPXkwODNgs0FL126qzUFrC4Z/IEAYGfbP3MsGZz/wCDd7tobmssdyNTaMsxYgKFHc+0x+EXO+W6jU6hnOmrt8OnThmROgDFnCkc5IZe+R1+kSpO/U/XRw2ZM53xxo22mtdboGasI6i2jmY1WITj9jEhT9RiXvbdWL6q7V/a6Kw9iMytTr3iifGjbrLNLTfWpb9NcLGUd+XzP2IEu20brVqqVupdWRlByD2z5H0mayg9xkHylefgfQliw0qpk5IRnrU+6oQD+JEyy7PlHEvEQr0Wrt0rLZZQpHT5grYB6+RwCDNNwdtmmv0Veq1dv6l3XnssvcuinuRyE8ige0uWk26qqvwq6q0rxjkVQFwe/TtNRpOCNDU3MmlQdeblyxQEdQRWTy5+0F5u6q/wYdSuvK4AOsYgAYwvKMYHkJkcFf21u3vV/wAS36XYtPVc19dFaWv+51GCffHQz00m0UVW2XV0ottuPEcD5mx2yfOJEnFyfipfGnP8lvj/ABKs/wCqbDjXb21u1WJT8zGpHQD+9y4bA9wJZNdo6762rtRXRhhlYZBH1Ewtn2CjSZFCMoxjBd2AHoAxIAjFvO2/qq/DvT6DWaKr+q6U2ooS1WqTnDr0PNkZ+ssmh02iqv5KKtMlwQsRWiKwUnHUqOmT+cfSfG4cIaO+w2Pp1Fh7uhapj7lCMzP2vZqNKpWilKwxy2B1Y+rN3b7mE55xVt24L27cg16YVzzZvqbl+YdCWHbIIMfCi25tA4usaxUvtSqw9S1a4AIJ7jPNibT+Y2hBJGmVQxyyKzrWxPfmrB5T+Jv6tOqoEVVVQMBQMADtgAdownHvXPvgyA+33r66m8fkL/3Pj4Ok6VdVobvluqvL8p6cysqqGHqPkz95edo2ajRoU01KVKzcxVBgE4Az+APxPPdNg0+pYNdSpdRhbBlbB7OuGH5kwnGZfpVvjBrB+iGmX5rtRYiV1jqx+YE9PSW3h/RHT6Wmo9660U+4AzPDbuG9NQ/iJSPExjxXLWWY9A7kkCbYCVZPe1MgREraZERAREQEREAYiICIiAkx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84" name="AutoShape 4" descr="data:image/jpeg;base64,/9j/4AAQSkZJRgABAQAAAQABAAD/2wCEAAkGBxQQERQUERARFRUWFBYYGRQXFhgUFxwdGhgYGBsfGxgZHyggGSYlHBUUIj0tMSkuLi86GB8zOjMsNygtLisBCgoKDg0OGxAQGywkHx8vMjQuLCw0LDcsLCwuLDcsLCw0LCwsNCwsLCwsNCw2NCwsLCwrOCwsLCw4LCwsLCssK//AABEIAGEAfwMBIgACEQEDEQH/xAAbAAEAAgMBAQAAAAAAAAAAAAAAAQYEBQcDAv/EADcQAAICAQIEBAUCAQ0AAAAAAAECAAMRBAUGEiExE0FRcQciYYGRFDLBFRYjJDVCU3KSobHR8f/EABYBAQEBAAAAAAAAAAAAAAAAAAABAv/EAB4RAQEBAQACAwEBAAAAAAAAAAABEQISIUFRYXEx/9oADAMBAAIRAxEAPwDuMREBERAREQERIgTEjMmAiIgIiICIiAiIgIiICIiBq+I9zbTUmxKy5Hl/H6yubHxTdqLOVglSsPlZ0YZPoO2TLpZWGGCMzHv0VZRlNalSO2IZsqr75sWqst5k1DHOM9MAf5QD0lr0FbLWqsSSAASe5nJdRvOrqtakV2s4PlliB5HPkJ1TZnc0Vm39/KOb3kTj+M6IiVsiIgIiICIiAiIgIiICfDuB3IHv0n0ZQt84k5dU6H9qYAH2yTDPXWRuthRbdTqbSAfmVR7D/wAnpxdvg0lOVZeYkDGRnHn0lK1G/lrUFblC7Bcr0PU4+8uK8IUMp8XmtYj9zH+EjHNtnpoaONxgMrZPmD1zLxtutW+pbE7MMicw1vwscWf0N7CsnsRkj2M6Vsm3DTUJUOygCI1zLP8AWfERK2REQEREBERAREQInN+PuDLb7fG0zAMRhlPY48/pOkxBZrlXBfAdyXLdqmB5DlVGcZ9TOqARJgzCIkEwJiRmTAREQIzILAecqPxL4mfb9KDSAb7XFdWeoBPn9p77bwXSKh+q59RcwHPbZY5YsR15cHCD2xIz5e8i0ZkFsec1Gw7KdHW9a322KXZk8Ri5QEABcnqQCCfvNVZwRp3rP6m2+20j5tQ11iNnHdVVgiD6AYlLatuYlD+Em6236e+q602nT6hqltJyWUDI6+fv7TTaHSX6zddz041NtdOU5yrHmC4HypnonMc5I9JNZ8/Uv2vPF/ES7dpX1DI1gUgcqkDqeg6nsJtdBebKkcjBZFbHpkA4/wB5zL4k8NJpNowtt7eEVVeaw8p5rM5dezEZ7mWbUKm06G3Uq99hFK4W217F5sYUAMfl6t5ekHlfK6trMB3MnM51wbtlOp066ncb1vvuHMee3CoD2VEDAJgfeTwrujabdLtvF5uoNfi0ln8Qp2ynOckj3PSNJ38uhlsT4tXKkAkEgjI7jPnOZcHNp90OpbXWs2o8Z1FTWvX4aDogrVSB69e+Z0Dadu/TadafEss5VI53JZz37k+8avPXkwODNgs0FL126qzUFrC4Z/IEAYGfbP3MsGZz/wCDd7tobmssdyNTaMsxYgKFHc+0x+EXO+W6jU6hnOmrt8OnThmROgDFnCkc5IZe+R1+kSpO/U/XRw2ZM53xxo22mtdboGasI6i2jmY1WITj9jEhT9RiXvbdWL6q7V/a6Kw9iMytTr3iifGjbrLNLTfWpb9NcLGUd+XzP2IEu20brVqqVupdWRlByD2z5H0mayg9xkHylefgfQliw0qpk5IRnrU+6oQD+JEyy7PlHEvEQr0Wrt0rLZZQpHT5grYB6+RwCDNNwdtmmv0Veq1dv6l3XnssvcuinuRyE8ige0uWk26qqvwq6q0rxjkVQFwe/TtNRpOCNDU3MmlQdeblyxQEdQRWTy5+0F5u6q/wYdSuvK4AOsYgAYwvKMYHkJkcFf21u3vV/wAS36XYtPVc19dFaWv+51GCffHQz00m0UVW2XV0ottuPEcD5mx2yfOJEnFyfipfGnP8lvj/ABKs/wCqbDjXb21u1WJT8zGpHQD+9y4bA9wJZNdo6762rtRXRhhlYZBH1Ewtn2CjSZFCMoxjBd2AHoAxIAjFvO2/qq/DvT6DWaKr+q6U2ooS1WqTnDr0PNkZ+ssmh02iqv5KKtMlwQsRWiKwUnHUqOmT+cfSfG4cIaO+w2Pp1Fh7uhapj7lCMzP2vZqNKpWilKwxy2B1Y+rN3b7mE55xVt24L27cg16YVzzZvqbl+YdCWHbIIMfCi25tA4usaxUvtSqw9S1a4AIJ7jPNibT+Y2hBJGmVQxyyKzrWxPfmrB5T+Jv6tOqoEVVVQMBQMADtgAdownHvXPvgyA+33r66m8fkL/3Pj4Ok6VdVobvluqvL8p6cysqqGHqPkz95edo2ajRoU01KVKzcxVBgE4Az+APxPPdNg0+pYNdSpdRhbBlbB7OuGH5kwnGZfpVvjBrB+iGmX5rtRYiV1jqx+YE9PSW3h/RHT6Wmo9660U+4AzPDbuG9NQ/iJSPExjxXLWWY9A7kkCbYCVZPe1MgREraZERAREQEREAYiICIiAkx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 name="Immagine 14" descr="index.jpg"/>
          <p:cNvPicPr>
            <a:picLocks noChangeAspect="1"/>
          </p:cNvPicPr>
          <p:nvPr/>
        </p:nvPicPr>
        <p:blipFill>
          <a:blip r:embed="rId5" cstate="print"/>
          <a:stretch>
            <a:fillRect/>
          </a:stretch>
        </p:blipFill>
        <p:spPr>
          <a:xfrm>
            <a:off x="10685462" y="5621337"/>
            <a:ext cx="1209675" cy="923925"/>
          </a:xfrm>
          <a:prstGeom prst="rect">
            <a:avLst/>
          </a:prstGeom>
        </p:spPr>
      </p:pic>
    </p:spTree>
    <p:extLst>
      <p:ext uri="{BB962C8B-B14F-4D97-AF65-F5344CB8AC3E}">
        <p14:creationId xmlns="" xmlns:p14="http://schemas.microsoft.com/office/powerpoint/2010/main" val="2434374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31800" y="1014319"/>
            <a:ext cx="10901081" cy="4470400"/>
          </a:xfrm>
          <a:prstGeom prst="rect">
            <a:avLst/>
          </a:prstGeom>
          <a:noFill/>
          <a:ln>
            <a:noFill/>
          </a:ln>
          <a:extLst/>
        </p:spPr>
        <p:txBody>
          <a:bodyPr/>
          <a:lstStyle/>
          <a:p>
            <a:pPr eaLnBrk="1">
              <a:lnSpc>
                <a:spcPct val="93000"/>
              </a:lnSpc>
              <a:spcBef>
                <a:spcPct val="20000"/>
              </a:spcBef>
              <a:buClr>
                <a:srgbClr val="000000"/>
              </a:buClr>
              <a:buSzPct val="100000"/>
              <a:buFont typeface="Arial" charset="0"/>
              <a:buNone/>
              <a:defRPr/>
            </a:pP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Obiettivi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della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ricerca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sulla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a:t>
            </a:r>
            <a:r>
              <a:rPr lang="en-US" sz="22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a:t>
            </a:r>
          </a:p>
          <a:p>
            <a:pPr eaLnBrk="1">
              <a:lnSpc>
                <a:spcPct val="93000"/>
              </a:lnSpc>
              <a:spcBef>
                <a:spcPct val="20000"/>
              </a:spcBef>
              <a:buClr>
                <a:srgbClr val="000000"/>
              </a:buClr>
              <a:buSzPct val="100000"/>
              <a:buFont typeface="Arial" charset="0"/>
              <a:buNone/>
              <a:defRPr/>
            </a:pPr>
            <a:endParaRPr lang="en-US" sz="22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pPr marL="179388" lvl="1" algn="just" eaLnBrk="1">
              <a:lnSpc>
                <a:spcPct val="93000"/>
              </a:lnSpc>
              <a:spcBef>
                <a:spcPct val="20000"/>
              </a:spcBef>
              <a:buClr>
                <a:srgbClr val="000000"/>
              </a:buClr>
              <a:buSzPct val="100000"/>
              <a:buFont typeface="Arial" pitchFamily="34" charset="0"/>
              <a:buChar char="•"/>
              <a:defRPr/>
            </a:pPr>
            <a:r>
              <a:rPr lang="en-US" sz="2200" dirty="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Costruire</a:t>
            </a:r>
            <a:r>
              <a:rPr lang="en-US" sz="2200" dirty="0" smtClean="0">
                <a:solidFill>
                  <a:schemeClr val="tx1"/>
                </a:solidFill>
                <a:latin typeface="Garamond" panose="02020404030301010803" pitchFamily="18" charset="0"/>
              </a:rPr>
              <a:t> </a:t>
            </a:r>
            <a:r>
              <a:rPr lang="en-US" sz="2200" dirty="0" smtClean="0">
                <a:solidFill>
                  <a:schemeClr val="tx1"/>
                </a:solidFill>
                <a:latin typeface="Garamond" panose="02020404030301010803" pitchFamily="18" charset="0"/>
              </a:rPr>
              <a:t>un </a:t>
            </a:r>
            <a:r>
              <a:rPr lang="en-US" sz="2200" dirty="0" err="1" smtClean="0">
                <a:solidFill>
                  <a:schemeClr val="tx1"/>
                </a:solidFill>
                <a:latin typeface="Garamond" panose="02020404030301010803" pitchFamily="18" charset="0"/>
              </a:rPr>
              <a:t>impianto</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pilota</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ricerca</a:t>
            </a:r>
            <a:r>
              <a:rPr lang="en-US" sz="2200" dirty="0" smtClean="0">
                <a:solidFill>
                  <a:schemeClr val="tx1"/>
                </a:solidFill>
                <a:latin typeface="Garamond" panose="02020404030301010803" pitchFamily="18" charset="0"/>
              </a:rPr>
              <a:t> e </a:t>
            </a:r>
            <a:r>
              <a:rPr lang="en-US" sz="2200" dirty="0" err="1" smtClean="0">
                <a:solidFill>
                  <a:schemeClr val="tx1"/>
                </a:solidFill>
                <a:latin typeface="Garamond" panose="02020404030301010803" pitchFamily="18" charset="0"/>
              </a:rPr>
              <a:t>sviluppo</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sulle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tecnologie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produzione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energia</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da</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fonte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fossile</a:t>
            </a:r>
            <a:r>
              <a:rPr lang="en-US" sz="2200" dirty="0" smtClean="0">
                <a:solidFill>
                  <a:schemeClr val="tx1"/>
                </a:solidFill>
                <a:latin typeface="Garamond" panose="02020404030301010803" pitchFamily="18" charset="0"/>
              </a:rPr>
              <a:t> e </a:t>
            </a:r>
            <a:r>
              <a:rPr lang="en-US" sz="2200" dirty="0" err="1" smtClean="0">
                <a:solidFill>
                  <a:schemeClr val="tx1"/>
                </a:solidFill>
                <a:latin typeface="Garamond" panose="02020404030301010803" pitchFamily="18" charset="0"/>
              </a:rPr>
              <a:t>rinnovabile</a:t>
            </a:r>
            <a:endParaRPr lang="en-US" sz="2200" dirty="0">
              <a:solidFill>
                <a:schemeClr val="tx1"/>
              </a:solidFill>
              <a:latin typeface="Garamond" panose="02020404030301010803" pitchFamily="18" charset="0"/>
            </a:endParaRPr>
          </a:p>
          <a:p>
            <a:pPr marL="179388" lvl="1" algn="just" eaLnBrk="1">
              <a:lnSpc>
                <a:spcPct val="93000"/>
              </a:lnSpc>
              <a:spcBef>
                <a:spcPct val="20000"/>
              </a:spcBef>
              <a:buClr>
                <a:srgbClr val="000000"/>
              </a:buClr>
              <a:buSzPct val="100000"/>
              <a:buFont typeface="Arial" pitchFamily="34" charset="0"/>
              <a:buChar char="•"/>
              <a:defRPr/>
            </a:pPr>
            <a:r>
              <a:rPr lang="en-US" sz="2200" dirty="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Sviluppare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programmi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ricerca</a:t>
            </a:r>
            <a:r>
              <a:rPr lang="en-US" sz="2200" dirty="0" smtClean="0">
                <a:solidFill>
                  <a:schemeClr val="tx1"/>
                </a:solidFill>
                <a:latin typeface="Garamond" panose="02020404030301010803" pitchFamily="18" charset="0"/>
              </a:rPr>
              <a:t> in </a:t>
            </a:r>
            <a:r>
              <a:rPr lang="en-US" sz="2200" dirty="0" err="1" smtClean="0">
                <a:solidFill>
                  <a:schemeClr val="tx1"/>
                </a:solidFill>
                <a:latin typeface="Garamond" panose="02020404030301010803" pitchFamily="18" charset="0"/>
              </a:rPr>
              <a:t>collaborazione</a:t>
            </a:r>
            <a:r>
              <a:rPr lang="en-US" sz="2200" dirty="0" smtClean="0">
                <a:solidFill>
                  <a:schemeClr val="tx1"/>
                </a:solidFill>
                <a:latin typeface="Garamond" panose="02020404030301010803" pitchFamily="18" charset="0"/>
              </a:rPr>
              <a:t> con </a:t>
            </a:r>
            <a:r>
              <a:rPr lang="en-US" sz="2200" dirty="0" err="1" smtClean="0">
                <a:solidFill>
                  <a:schemeClr val="tx1"/>
                </a:solidFill>
                <a:latin typeface="Garamond" panose="02020404030301010803" pitchFamily="18" charset="0"/>
              </a:rPr>
              <a:t>altre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Università</a:t>
            </a:r>
            <a:r>
              <a:rPr lang="en-US" sz="2200" dirty="0" smtClean="0">
                <a:solidFill>
                  <a:schemeClr val="tx1"/>
                </a:solidFill>
                <a:latin typeface="Garamond" panose="02020404030301010803" pitchFamily="18" charset="0"/>
              </a:rPr>
              <a:t> e </a:t>
            </a:r>
            <a:r>
              <a:rPr lang="en-US" sz="2200" dirty="0" err="1" smtClean="0">
                <a:solidFill>
                  <a:schemeClr val="tx1"/>
                </a:solidFill>
                <a:latin typeface="Garamond" panose="02020404030301010803" pitchFamily="18" charset="0"/>
              </a:rPr>
              <a:t>centri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ricerca</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aziende</a:t>
            </a:r>
            <a:r>
              <a:rPr lang="en-US" sz="2200" dirty="0" smtClean="0">
                <a:solidFill>
                  <a:schemeClr val="tx1"/>
                </a:solidFill>
                <a:latin typeface="Garamond" panose="02020404030301010803" pitchFamily="18" charset="0"/>
              </a:rPr>
              <a:t> e </a:t>
            </a:r>
            <a:r>
              <a:rPr lang="en-US" sz="2200" dirty="0" err="1" smtClean="0">
                <a:solidFill>
                  <a:schemeClr val="tx1"/>
                </a:solidFill>
                <a:latin typeface="Garamond" panose="02020404030301010803" pitchFamily="18" charset="0"/>
              </a:rPr>
              <a:t>operatori</a:t>
            </a:r>
            <a:r>
              <a:rPr lang="en-US" sz="2200" dirty="0" smtClean="0">
                <a:solidFill>
                  <a:schemeClr val="tx1"/>
                </a:solidFill>
                <a:latin typeface="Garamond" panose="02020404030301010803" pitchFamily="18" charset="0"/>
              </a:rPr>
              <a:t> del </a:t>
            </a:r>
            <a:r>
              <a:rPr lang="en-US" sz="2200" dirty="0" err="1" smtClean="0">
                <a:solidFill>
                  <a:schemeClr val="tx1"/>
                </a:solidFill>
                <a:latin typeface="Garamond" panose="02020404030301010803" pitchFamily="18" charset="0"/>
              </a:rPr>
              <a:t>settore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energetico</a:t>
            </a:r>
            <a:endParaRPr lang="en-US" sz="2200" dirty="0">
              <a:solidFill>
                <a:schemeClr val="tx1"/>
              </a:solidFill>
              <a:latin typeface="Garamond" panose="02020404030301010803" pitchFamily="18" charset="0"/>
            </a:endParaRPr>
          </a:p>
          <a:p>
            <a:pPr marL="179388" lvl="2" algn="just" eaLnBrk="1">
              <a:lnSpc>
                <a:spcPct val="93000"/>
              </a:lnSpc>
              <a:spcBef>
                <a:spcPct val="20000"/>
              </a:spcBef>
              <a:buClr>
                <a:srgbClr val="000000"/>
              </a:buClr>
              <a:buSzPct val="100000"/>
              <a:buFont typeface="Wingdings" pitchFamily="2" charset="2"/>
              <a:buChar char="ü"/>
              <a:defRPr/>
            </a:pPr>
            <a:r>
              <a:rPr lang="en-US" sz="2200" dirty="0">
                <a:solidFill>
                  <a:schemeClr val="tx1"/>
                </a:solidFill>
                <a:latin typeface="Garamond" panose="02020404030301010803" pitchFamily="18" charset="0"/>
              </a:rPr>
              <a:t> </a:t>
            </a:r>
            <a:r>
              <a:rPr lang="en-US" sz="2200" dirty="0" err="1" smtClean="0">
                <a:latin typeface="Garamond" panose="02020404030301010803" pitchFamily="18" charset="0"/>
              </a:rPr>
              <a:t>Pianificare</a:t>
            </a:r>
            <a:r>
              <a:rPr lang="en-US" sz="2200" dirty="0" smtClean="0">
                <a:latin typeface="Garamond" panose="02020404030301010803" pitchFamily="18" charset="0"/>
              </a:rPr>
              <a:t> la </a:t>
            </a:r>
            <a:r>
              <a:rPr lang="en-US" sz="2200" dirty="0" err="1" smtClean="0">
                <a:latin typeface="Garamond" panose="02020404030301010803" pitchFamily="18" charset="0"/>
              </a:rPr>
              <a:t>generazione</a:t>
            </a:r>
            <a:r>
              <a:rPr lang="en-US" sz="2200" dirty="0" smtClean="0">
                <a:latin typeface="Garamond" panose="02020404030301010803" pitchFamily="18" charset="0"/>
              </a:rPr>
              <a:t> </a:t>
            </a:r>
            <a:r>
              <a:rPr lang="en-US" sz="2200" dirty="0" err="1" smtClean="0">
                <a:latin typeface="Garamond" panose="02020404030301010803" pitchFamily="18" charset="0"/>
              </a:rPr>
              <a:t>degli</a:t>
            </a:r>
            <a:r>
              <a:rPr lang="en-US" sz="2200" dirty="0" smtClean="0">
                <a:latin typeface="Garamond" panose="02020404030301010803" pitchFamily="18" charset="0"/>
              </a:rPr>
              <a:t> </a:t>
            </a:r>
            <a:r>
              <a:rPr lang="en-US" sz="2200" dirty="0" err="1" smtClean="0">
                <a:latin typeface="Garamond" panose="02020404030301010803" pitchFamily="18" charset="0"/>
              </a:rPr>
              <a:t>impianti</a:t>
            </a:r>
            <a:r>
              <a:rPr lang="en-US" sz="2200" dirty="0" smtClean="0">
                <a:latin typeface="Garamond" panose="02020404030301010803" pitchFamily="18" charset="0"/>
              </a:rPr>
              <a:t> a </a:t>
            </a:r>
            <a:r>
              <a:rPr lang="en-US" sz="2200" dirty="0" err="1" smtClean="0">
                <a:latin typeface="Garamond" panose="02020404030301010803" pitchFamily="18" charset="0"/>
              </a:rPr>
              <a:t>fonte</a:t>
            </a:r>
            <a:r>
              <a:rPr lang="en-US" sz="2200" dirty="0" smtClean="0">
                <a:latin typeface="Garamond" panose="02020404030301010803" pitchFamily="18" charset="0"/>
              </a:rPr>
              <a:t> </a:t>
            </a:r>
            <a:r>
              <a:rPr lang="en-US" sz="2200" dirty="0" err="1" smtClean="0">
                <a:latin typeface="Garamond" panose="02020404030301010803" pitchFamily="18" charset="0"/>
              </a:rPr>
              <a:t>fossile</a:t>
            </a:r>
            <a:r>
              <a:rPr lang="en-US" sz="2200" dirty="0" smtClean="0">
                <a:latin typeface="Garamond" panose="02020404030301010803" pitchFamily="18" charset="0"/>
              </a:rPr>
              <a:t> e la </a:t>
            </a:r>
            <a:r>
              <a:rPr lang="en-US" sz="2200" dirty="0" err="1" smtClean="0">
                <a:latin typeface="Garamond" panose="02020404030301010803" pitchFamily="18" charset="0"/>
              </a:rPr>
              <a:t>carica</a:t>
            </a:r>
            <a:r>
              <a:rPr lang="en-US" sz="2200" dirty="0" smtClean="0">
                <a:latin typeface="Garamond" panose="02020404030301010803" pitchFamily="18" charset="0"/>
              </a:rPr>
              <a:t>/</a:t>
            </a:r>
            <a:r>
              <a:rPr lang="en-US" sz="2200" dirty="0" err="1" smtClean="0">
                <a:latin typeface="Garamond" panose="02020404030301010803" pitchFamily="18" charset="0"/>
              </a:rPr>
              <a:t>scarica</a:t>
            </a:r>
            <a:r>
              <a:rPr lang="en-US" sz="2200" dirty="0" smtClean="0">
                <a:latin typeface="Garamond" panose="02020404030301010803" pitchFamily="18" charset="0"/>
              </a:rPr>
              <a:t> </a:t>
            </a:r>
            <a:r>
              <a:rPr lang="en-US" sz="2200" dirty="0" err="1" smtClean="0">
                <a:latin typeface="Garamond" panose="02020404030301010803" pitchFamily="18" charset="0"/>
              </a:rPr>
              <a:t>dei</a:t>
            </a:r>
            <a:r>
              <a:rPr lang="en-US" sz="2200" dirty="0" smtClean="0">
                <a:latin typeface="Garamond" panose="02020404030301010803" pitchFamily="18" charset="0"/>
              </a:rPr>
              <a:t> </a:t>
            </a:r>
            <a:r>
              <a:rPr lang="en-US" sz="2200" dirty="0" err="1" smtClean="0">
                <a:latin typeface="Garamond" panose="02020404030301010803" pitchFamily="18" charset="0"/>
              </a:rPr>
              <a:t>sistemi</a:t>
            </a:r>
            <a:r>
              <a:rPr lang="en-US" sz="2200" dirty="0" smtClean="0">
                <a:latin typeface="Garamond" panose="02020404030301010803" pitchFamily="18" charset="0"/>
              </a:rPr>
              <a:t> </a:t>
            </a:r>
            <a:r>
              <a:rPr lang="en-US" sz="2200" dirty="0" err="1" smtClean="0">
                <a:latin typeface="Garamond" panose="02020404030301010803" pitchFamily="18" charset="0"/>
              </a:rPr>
              <a:t>di</a:t>
            </a:r>
            <a:r>
              <a:rPr lang="en-US" sz="2200" dirty="0" smtClean="0">
                <a:latin typeface="Garamond" panose="02020404030301010803" pitchFamily="18" charset="0"/>
              </a:rPr>
              <a:t> </a:t>
            </a:r>
            <a:r>
              <a:rPr lang="en-US" sz="2200" dirty="0" err="1" smtClean="0">
                <a:latin typeface="Garamond" panose="02020404030301010803" pitchFamily="18" charset="0"/>
              </a:rPr>
              <a:t>accumulo</a:t>
            </a:r>
            <a:r>
              <a:rPr lang="en-US" sz="2200" dirty="0" smtClean="0">
                <a:latin typeface="Garamond" panose="02020404030301010803" pitchFamily="18" charset="0"/>
              </a:rPr>
              <a:t> </a:t>
            </a:r>
            <a:r>
              <a:rPr lang="en-US" sz="2200" dirty="0" err="1" smtClean="0">
                <a:latin typeface="Garamond" panose="02020404030301010803" pitchFamily="18" charset="0"/>
              </a:rPr>
              <a:t>elettrico</a:t>
            </a:r>
            <a:r>
              <a:rPr lang="en-US" sz="2200" dirty="0" smtClean="0">
                <a:latin typeface="Garamond" panose="02020404030301010803" pitchFamily="18" charset="0"/>
              </a:rPr>
              <a:t>, </a:t>
            </a:r>
            <a:r>
              <a:rPr lang="en-US" sz="2200" dirty="0" err="1" smtClean="0">
                <a:latin typeface="Garamond" panose="02020404030301010803" pitchFamily="18" charset="0"/>
              </a:rPr>
              <a:t>basandosi</a:t>
            </a:r>
            <a:r>
              <a:rPr lang="en-US" sz="2200" dirty="0" smtClean="0">
                <a:latin typeface="Garamond" panose="02020404030301010803" pitchFamily="18" charset="0"/>
              </a:rPr>
              <a:t> </a:t>
            </a:r>
            <a:r>
              <a:rPr lang="en-US" sz="2200" dirty="0" err="1" smtClean="0">
                <a:latin typeface="Garamond" panose="02020404030301010803" pitchFamily="18" charset="0"/>
              </a:rPr>
              <a:t>sulla</a:t>
            </a:r>
            <a:r>
              <a:rPr lang="en-US" sz="2200" dirty="0" smtClean="0">
                <a:latin typeface="Garamond" panose="02020404030301010803" pitchFamily="18" charset="0"/>
              </a:rPr>
              <a:t> </a:t>
            </a:r>
            <a:r>
              <a:rPr lang="en-US" sz="2200" dirty="0" err="1" smtClean="0">
                <a:latin typeface="Garamond" panose="02020404030301010803" pitchFamily="18" charset="0"/>
              </a:rPr>
              <a:t>previsione</a:t>
            </a:r>
            <a:r>
              <a:rPr lang="en-US" sz="2200" dirty="0" smtClean="0">
                <a:latin typeface="Garamond" panose="02020404030301010803" pitchFamily="18" charset="0"/>
              </a:rPr>
              <a:t> </a:t>
            </a:r>
            <a:r>
              <a:rPr lang="en-US" sz="2200" dirty="0" err="1" smtClean="0">
                <a:latin typeface="Garamond" panose="02020404030301010803" pitchFamily="18" charset="0"/>
              </a:rPr>
              <a:t>dello</a:t>
            </a:r>
            <a:r>
              <a:rPr lang="en-US" sz="2200" dirty="0" smtClean="0">
                <a:latin typeface="Garamond" panose="02020404030301010803" pitchFamily="18" charset="0"/>
              </a:rPr>
              <a:t> </a:t>
            </a:r>
            <a:r>
              <a:rPr lang="en-US" sz="2200" dirty="0" err="1" smtClean="0">
                <a:latin typeface="Garamond" panose="02020404030301010803" pitchFamily="18" charset="0"/>
              </a:rPr>
              <a:t>sfruttamento</a:t>
            </a:r>
            <a:r>
              <a:rPr lang="en-US" sz="2200" dirty="0" smtClean="0">
                <a:latin typeface="Garamond" panose="02020404030301010803" pitchFamily="18" charset="0"/>
              </a:rPr>
              <a:t> </a:t>
            </a:r>
            <a:r>
              <a:rPr lang="en-US" sz="2200" dirty="0" err="1" smtClean="0">
                <a:latin typeface="Garamond" panose="02020404030301010803" pitchFamily="18" charset="0"/>
              </a:rPr>
              <a:t>delle</a:t>
            </a:r>
            <a:r>
              <a:rPr lang="en-US" sz="2200" dirty="0" smtClean="0">
                <a:latin typeface="Garamond" panose="02020404030301010803" pitchFamily="18" charset="0"/>
              </a:rPr>
              <a:t> </a:t>
            </a:r>
            <a:r>
              <a:rPr lang="en-US" sz="2200" dirty="0" err="1" smtClean="0">
                <a:latin typeface="Garamond" panose="02020404030301010803" pitchFamily="18" charset="0"/>
              </a:rPr>
              <a:t>fonti</a:t>
            </a:r>
            <a:r>
              <a:rPr lang="en-US" sz="2200" dirty="0" smtClean="0">
                <a:latin typeface="Garamond" panose="02020404030301010803" pitchFamily="18" charset="0"/>
              </a:rPr>
              <a:t> </a:t>
            </a:r>
            <a:r>
              <a:rPr lang="en-US" sz="2200" dirty="0" err="1" smtClean="0">
                <a:latin typeface="Garamond" panose="02020404030301010803" pitchFamily="18" charset="0"/>
              </a:rPr>
              <a:t>rinnovabili</a:t>
            </a:r>
            <a:r>
              <a:rPr lang="en-US" sz="2200" dirty="0" smtClean="0">
                <a:latin typeface="Garamond" panose="02020404030301010803" pitchFamily="18" charset="0"/>
              </a:rPr>
              <a:t> </a:t>
            </a:r>
            <a:r>
              <a:rPr lang="en-US" sz="2200" dirty="0" err="1" smtClean="0">
                <a:latin typeface="Garamond" panose="02020404030301010803" pitchFamily="18" charset="0"/>
              </a:rPr>
              <a:t>ed</a:t>
            </a:r>
            <a:r>
              <a:rPr lang="en-US" sz="2200" dirty="0" smtClean="0">
                <a:latin typeface="Garamond" panose="02020404030301010803" pitchFamily="18" charset="0"/>
              </a:rPr>
              <a:t> </a:t>
            </a:r>
            <a:r>
              <a:rPr lang="en-US" sz="2200" dirty="0" err="1" smtClean="0">
                <a:latin typeface="Garamond" panose="02020404030301010803" pitchFamily="18" charset="0"/>
              </a:rPr>
              <a:t>utilizzando</a:t>
            </a:r>
            <a:r>
              <a:rPr lang="en-US" sz="2200" dirty="0" smtClean="0">
                <a:latin typeface="Garamond" panose="02020404030301010803" pitchFamily="18" charset="0"/>
              </a:rPr>
              <a:t> </a:t>
            </a:r>
            <a:r>
              <a:rPr lang="en-US" sz="2200" dirty="0" err="1" smtClean="0">
                <a:latin typeface="Garamond" panose="02020404030301010803" pitchFamily="18" charset="0"/>
              </a:rPr>
              <a:t>algoritmi</a:t>
            </a:r>
            <a:r>
              <a:rPr lang="en-US" sz="2200" dirty="0" smtClean="0">
                <a:latin typeface="Garamond" panose="02020404030301010803" pitchFamily="18" charset="0"/>
              </a:rPr>
              <a:t> </a:t>
            </a:r>
            <a:r>
              <a:rPr lang="en-US" sz="2200" dirty="0" err="1" smtClean="0">
                <a:latin typeface="Garamond" panose="02020404030301010803" pitchFamily="18" charset="0"/>
              </a:rPr>
              <a:t>di</a:t>
            </a:r>
            <a:r>
              <a:rPr lang="en-US" sz="2200" dirty="0" smtClean="0">
                <a:latin typeface="Garamond" panose="02020404030301010803" pitchFamily="18" charset="0"/>
              </a:rPr>
              <a:t> </a:t>
            </a:r>
            <a:r>
              <a:rPr lang="en-US" sz="2200" dirty="0" err="1" smtClean="0">
                <a:latin typeface="Garamond" panose="02020404030301010803" pitchFamily="18" charset="0"/>
              </a:rPr>
              <a:t>ottimizzazione</a:t>
            </a:r>
            <a:endParaRPr lang="en-US" sz="2200" b="1" dirty="0">
              <a:solidFill>
                <a:schemeClr val="tx1"/>
              </a:solidFill>
              <a:latin typeface="Garamond" panose="02020404030301010803" pitchFamily="18" charset="0"/>
            </a:endParaRPr>
          </a:p>
          <a:p>
            <a:pPr marL="179388" lvl="2" algn="just" eaLnBrk="1">
              <a:lnSpc>
                <a:spcPct val="93000"/>
              </a:lnSpc>
              <a:spcBef>
                <a:spcPct val="20000"/>
              </a:spcBef>
              <a:buClr>
                <a:srgbClr val="000000"/>
              </a:buClr>
              <a:buSzPct val="100000"/>
              <a:buFont typeface="Wingdings" pitchFamily="2" charset="2"/>
              <a:buChar char="ü"/>
              <a:defRPr/>
            </a:pPr>
            <a:r>
              <a:rPr lang="en-US" sz="2200" dirty="0" err="1" smtClean="0">
                <a:solidFill>
                  <a:schemeClr val="tx1"/>
                </a:solidFill>
                <a:latin typeface="Garamond" panose="02020404030301010803" pitchFamily="18" charset="0"/>
              </a:rPr>
              <a:t>Controllo</a:t>
            </a:r>
            <a:r>
              <a:rPr lang="en-US" sz="2200" dirty="0" smtClean="0">
                <a:solidFill>
                  <a:schemeClr val="tx1"/>
                </a:solidFill>
                <a:latin typeface="Garamond" panose="02020404030301010803" pitchFamily="18" charset="0"/>
              </a:rPr>
              <a:t> in tempo </a:t>
            </a:r>
            <a:r>
              <a:rPr lang="en-US" sz="2200" dirty="0" err="1" smtClean="0">
                <a:solidFill>
                  <a:schemeClr val="tx1"/>
                </a:solidFill>
                <a:latin typeface="Garamond" panose="02020404030301010803" pitchFamily="18" charset="0"/>
              </a:rPr>
              <a:t>reale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dei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sistemi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generazione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ed</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accumulo</a:t>
            </a:r>
            <a:endParaRPr lang="en-US" sz="2200" dirty="0">
              <a:solidFill>
                <a:schemeClr val="tx1"/>
              </a:solidFill>
              <a:latin typeface="Garamond" panose="02020404030301010803" pitchFamily="18" charset="0"/>
            </a:endParaRPr>
          </a:p>
          <a:p>
            <a:pPr marL="179388" lvl="1" algn="just" eaLnBrk="1">
              <a:lnSpc>
                <a:spcPct val="93000"/>
              </a:lnSpc>
              <a:spcBef>
                <a:spcPct val="20000"/>
              </a:spcBef>
              <a:buClr>
                <a:srgbClr val="000000"/>
              </a:buClr>
              <a:buSzPct val="100000"/>
              <a:buFont typeface="Arial" pitchFamily="34" charset="0"/>
              <a:buChar char="•"/>
              <a:defRPr/>
            </a:pPr>
            <a:r>
              <a:rPr lang="en-US" sz="2200" dirty="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Minimizzare</a:t>
            </a:r>
            <a:r>
              <a:rPr lang="en-US" sz="2200" dirty="0" smtClean="0">
                <a:solidFill>
                  <a:schemeClr val="tx1"/>
                </a:solidFill>
                <a:latin typeface="Garamond" panose="02020404030301010803" pitchFamily="18" charset="0"/>
              </a:rPr>
              <a:t> le </a:t>
            </a:r>
            <a:r>
              <a:rPr lang="en-US" sz="2200" dirty="0" err="1" smtClean="0">
                <a:solidFill>
                  <a:schemeClr val="tx1"/>
                </a:solidFill>
                <a:latin typeface="Garamond" panose="02020404030301010803" pitchFamily="18" charset="0"/>
              </a:rPr>
              <a:t>emissioni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CO</a:t>
            </a:r>
            <a:r>
              <a:rPr lang="en-US" sz="2200" baseline="-25000" dirty="0" smtClean="0">
                <a:solidFill>
                  <a:schemeClr val="tx1"/>
                </a:solidFill>
                <a:latin typeface="Garamond" panose="02020404030301010803" pitchFamily="18" charset="0"/>
              </a:rPr>
              <a:t>2</a:t>
            </a:r>
            <a:r>
              <a:rPr lang="en-US" sz="2200" dirty="0" smtClean="0">
                <a:solidFill>
                  <a:schemeClr val="tx1"/>
                </a:solidFill>
                <a:latin typeface="Garamond" panose="02020404030301010803" pitchFamily="18" charset="0"/>
              </a:rPr>
              <a:t> del Campus, </a:t>
            </a:r>
            <a:r>
              <a:rPr lang="en-US" sz="2200" dirty="0" err="1" smtClean="0">
                <a:solidFill>
                  <a:schemeClr val="tx1"/>
                </a:solidFill>
                <a:latin typeface="Garamond" panose="02020404030301010803" pitchFamily="18" charset="0"/>
              </a:rPr>
              <a:t>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consumi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energia</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primaria</a:t>
            </a:r>
            <a:r>
              <a:rPr lang="en-US" sz="2200" dirty="0" smtClean="0">
                <a:solidFill>
                  <a:schemeClr val="tx1"/>
                </a:solidFill>
                <a:latin typeface="Garamond" panose="02020404030301010803" pitchFamily="18" charset="0"/>
              </a:rPr>
              <a:t> e </a:t>
            </a:r>
            <a:r>
              <a:rPr lang="en-US" sz="2200" dirty="0" err="1" smtClean="0">
                <a:solidFill>
                  <a:schemeClr val="tx1"/>
                </a:solidFill>
                <a:latin typeface="Garamond" panose="02020404030301010803" pitchFamily="18" charset="0"/>
              </a:rPr>
              <a:t>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costi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di</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gestione</a:t>
            </a:r>
            <a:r>
              <a:rPr lang="en-US" sz="2200" dirty="0" smtClean="0">
                <a:solidFill>
                  <a:schemeClr val="tx1"/>
                </a:solidFill>
                <a:latin typeface="Garamond" panose="02020404030301010803" pitchFamily="18" charset="0"/>
              </a:rPr>
              <a:t> </a:t>
            </a:r>
            <a:r>
              <a:rPr lang="en-US" sz="2200" dirty="0" err="1" smtClean="0">
                <a:solidFill>
                  <a:schemeClr val="tx1"/>
                </a:solidFill>
                <a:latin typeface="Garamond" panose="02020404030301010803" pitchFamily="18" charset="0"/>
              </a:rPr>
              <a:t>annua</a:t>
            </a:r>
            <a:r>
              <a:rPr lang="en-US" sz="2200" dirty="0" smtClean="0">
                <a:solidFill>
                  <a:schemeClr val="tx1"/>
                </a:solidFill>
                <a:latin typeface="Garamond" panose="02020404030301010803" pitchFamily="18" charset="0"/>
              </a:rPr>
              <a:t> (per </a:t>
            </a:r>
            <a:r>
              <a:rPr lang="en-US" sz="2200" dirty="0" err="1" smtClean="0">
                <a:solidFill>
                  <a:schemeClr val="tx1"/>
                </a:solidFill>
                <a:latin typeface="Garamond" panose="02020404030301010803" pitchFamily="18" charset="0"/>
              </a:rPr>
              <a:t>elettricità</a:t>
            </a:r>
            <a:r>
              <a:rPr lang="en-US" sz="2200" dirty="0" smtClean="0">
                <a:solidFill>
                  <a:schemeClr val="tx1"/>
                </a:solidFill>
                <a:latin typeface="Garamond" panose="02020404030301010803" pitchFamily="18" charset="0"/>
              </a:rPr>
              <a:t> e </a:t>
            </a:r>
            <a:r>
              <a:rPr lang="en-US" sz="2200" dirty="0" err="1" smtClean="0">
                <a:solidFill>
                  <a:schemeClr val="tx1"/>
                </a:solidFill>
                <a:latin typeface="Garamond" panose="02020404030301010803" pitchFamily="18" charset="0"/>
              </a:rPr>
              <a:t>combustibile</a:t>
            </a:r>
            <a:r>
              <a:rPr lang="en-US" sz="2200" dirty="0" smtClean="0">
                <a:solidFill>
                  <a:schemeClr val="tx1"/>
                </a:solidFill>
                <a:latin typeface="Garamond" panose="02020404030301010803" pitchFamily="18" charset="0"/>
              </a:rPr>
              <a:t>)</a:t>
            </a:r>
            <a:endParaRPr lang="en-US" sz="2200" b="1" dirty="0">
              <a:solidFill>
                <a:schemeClr val="tx1"/>
              </a:solidFill>
              <a:latin typeface="Garamond" panose="02020404030301010803" pitchFamily="18" charset="0"/>
            </a:endParaRPr>
          </a:p>
          <a:p>
            <a:pPr marL="179388" lvl="1" algn="just" eaLnBrk="1">
              <a:lnSpc>
                <a:spcPct val="93000"/>
              </a:lnSpc>
              <a:spcBef>
                <a:spcPct val="20000"/>
              </a:spcBef>
              <a:buClr>
                <a:srgbClr val="000000"/>
              </a:buClr>
              <a:buSzPct val="100000"/>
              <a:buFont typeface="Arial" pitchFamily="34" charset="0"/>
              <a:buChar char="•"/>
              <a:defRPr/>
            </a:pPr>
            <a:r>
              <a:rPr lang="en-US" sz="2200" b="1" dirty="0" smtClean="0">
                <a:solidFill>
                  <a:schemeClr val="tx1"/>
                </a:solidFill>
                <a:latin typeface="Garamond" panose="02020404030301010803" pitchFamily="18" charset="0"/>
              </a:rPr>
              <a:t> </a:t>
            </a:r>
            <a:r>
              <a:rPr lang="en-US" sz="2200" b="1" dirty="0" err="1" smtClean="0">
                <a:solidFill>
                  <a:schemeClr val="tx1"/>
                </a:solidFill>
                <a:latin typeface="Garamond" panose="02020404030301010803" pitchFamily="18" charset="0"/>
              </a:rPr>
              <a:t>Esportare</a:t>
            </a:r>
            <a:r>
              <a:rPr lang="en-US" sz="2200" b="1" dirty="0" smtClean="0">
                <a:solidFill>
                  <a:schemeClr val="tx1"/>
                </a:solidFill>
                <a:latin typeface="Garamond" panose="02020404030301010803" pitchFamily="18" charset="0"/>
              </a:rPr>
              <a:t> </a:t>
            </a:r>
            <a:r>
              <a:rPr lang="en-US" sz="2200" b="1" dirty="0" err="1" smtClean="0">
                <a:solidFill>
                  <a:schemeClr val="tx1"/>
                </a:solidFill>
                <a:latin typeface="Garamond" panose="02020404030301010803" pitchFamily="18" charset="0"/>
              </a:rPr>
              <a:t>l’idea</a:t>
            </a:r>
            <a:r>
              <a:rPr lang="en-US" sz="2200" b="1" dirty="0" smtClean="0">
                <a:solidFill>
                  <a:schemeClr val="tx1"/>
                </a:solidFill>
                <a:latin typeface="Garamond" panose="02020404030301010803" pitchFamily="18" charset="0"/>
              </a:rPr>
              <a:t> e </a:t>
            </a:r>
            <a:r>
              <a:rPr lang="en-US" sz="2200" b="1" dirty="0" err="1" smtClean="0">
                <a:solidFill>
                  <a:schemeClr val="tx1"/>
                </a:solidFill>
                <a:latin typeface="Garamond" panose="02020404030301010803" pitchFamily="18" charset="0"/>
              </a:rPr>
              <a:t>il</a:t>
            </a:r>
            <a:r>
              <a:rPr lang="en-US" sz="2200" b="1" dirty="0" smtClean="0">
                <a:solidFill>
                  <a:schemeClr val="tx1"/>
                </a:solidFill>
                <a:latin typeface="Garamond" panose="02020404030301010803" pitchFamily="18" charset="0"/>
              </a:rPr>
              <a:t> </a:t>
            </a:r>
            <a:r>
              <a:rPr lang="en-US" sz="2200" b="1" dirty="0" err="1" smtClean="0">
                <a:solidFill>
                  <a:schemeClr val="tx1"/>
                </a:solidFill>
                <a:latin typeface="Garamond" panose="02020404030301010803" pitchFamily="18" charset="0"/>
              </a:rPr>
              <a:t>progetto</a:t>
            </a:r>
            <a:r>
              <a:rPr lang="en-US" sz="2200" b="1" dirty="0" smtClean="0">
                <a:solidFill>
                  <a:schemeClr val="tx1"/>
                </a:solidFill>
                <a:latin typeface="Garamond" panose="02020404030301010803" pitchFamily="18" charset="0"/>
              </a:rPr>
              <a:t> </a:t>
            </a:r>
            <a:r>
              <a:rPr lang="en-US" sz="2200" b="1" dirty="0" err="1" smtClean="0">
                <a:solidFill>
                  <a:schemeClr val="tx1"/>
                </a:solidFill>
                <a:latin typeface="Garamond" panose="02020404030301010803" pitchFamily="18" charset="0"/>
              </a:rPr>
              <a:t>di</a:t>
            </a:r>
            <a:r>
              <a:rPr lang="en-US" sz="2200" b="1" dirty="0" smtClean="0">
                <a:solidFill>
                  <a:schemeClr val="tx1"/>
                </a:solidFill>
                <a:latin typeface="Garamond" panose="02020404030301010803" pitchFamily="18" charset="0"/>
              </a:rPr>
              <a:t> Smart Polygeneration </a:t>
            </a:r>
            <a:r>
              <a:rPr lang="en-US" sz="2200" b="1" dirty="0" err="1" smtClean="0">
                <a:solidFill>
                  <a:schemeClr val="tx1"/>
                </a:solidFill>
                <a:latin typeface="Garamond" panose="02020404030301010803" pitchFamily="18" charset="0"/>
              </a:rPr>
              <a:t>Microgrid</a:t>
            </a:r>
            <a:r>
              <a:rPr lang="en-US" sz="2200" b="1" dirty="0" smtClean="0">
                <a:solidFill>
                  <a:schemeClr val="tx1"/>
                </a:solidFill>
                <a:latin typeface="Garamond" panose="02020404030301010803" pitchFamily="18" charset="0"/>
              </a:rPr>
              <a:t> al </a:t>
            </a:r>
            <a:r>
              <a:rPr lang="en-US" sz="2200" b="1" dirty="0" err="1" smtClean="0">
                <a:solidFill>
                  <a:schemeClr val="tx1"/>
                </a:solidFill>
                <a:latin typeface="Garamond" panose="02020404030301010803" pitchFamily="18" charset="0"/>
              </a:rPr>
              <a:t>di</a:t>
            </a:r>
            <a:r>
              <a:rPr lang="en-US" sz="2200" b="1" dirty="0" smtClean="0">
                <a:solidFill>
                  <a:schemeClr val="tx1"/>
                </a:solidFill>
                <a:latin typeface="Garamond" panose="02020404030301010803" pitchFamily="18" charset="0"/>
              </a:rPr>
              <a:t> </a:t>
            </a:r>
            <a:r>
              <a:rPr lang="en-US" sz="2200" b="1" dirty="0" err="1" smtClean="0">
                <a:solidFill>
                  <a:schemeClr val="tx1"/>
                </a:solidFill>
                <a:latin typeface="Garamond" panose="02020404030301010803" pitchFamily="18" charset="0"/>
              </a:rPr>
              <a:t>fuori</a:t>
            </a:r>
            <a:r>
              <a:rPr lang="en-US" sz="2200" b="1" dirty="0" smtClean="0">
                <a:solidFill>
                  <a:schemeClr val="tx1"/>
                </a:solidFill>
                <a:latin typeface="Garamond" panose="02020404030301010803" pitchFamily="18" charset="0"/>
              </a:rPr>
              <a:t> del Campus </a:t>
            </a:r>
            <a:r>
              <a:rPr lang="en-US" sz="2200" b="1" dirty="0" smtClean="0">
                <a:solidFill>
                  <a:schemeClr val="tx1"/>
                </a:solidFill>
                <a:latin typeface="Garamond" panose="02020404030301010803" pitchFamily="18" charset="0"/>
                <a:sym typeface="Wingdings" pitchFamily="2" charset="2"/>
              </a:rPr>
              <a:t> </a:t>
            </a:r>
            <a:r>
              <a:rPr lang="en-US" sz="2200" b="1" dirty="0" err="1" smtClean="0">
                <a:solidFill>
                  <a:schemeClr val="tx1"/>
                </a:solidFill>
                <a:latin typeface="Garamond" panose="02020404030301010803" pitchFamily="18" charset="0"/>
                <a:sym typeface="Wingdings" pitchFamily="2" charset="2"/>
              </a:rPr>
              <a:t>nuovi</a:t>
            </a:r>
            <a:r>
              <a:rPr lang="en-US" sz="2200" b="1" dirty="0" smtClean="0">
                <a:solidFill>
                  <a:schemeClr val="tx1"/>
                </a:solidFill>
                <a:latin typeface="Garamond" panose="02020404030301010803" pitchFamily="18" charset="0"/>
                <a:sym typeface="Wingdings" pitchFamily="2" charset="2"/>
              </a:rPr>
              <a:t> </a:t>
            </a:r>
            <a:r>
              <a:rPr lang="en-US" sz="2200" b="1" dirty="0" err="1" smtClean="0">
                <a:solidFill>
                  <a:schemeClr val="tx1"/>
                </a:solidFill>
                <a:latin typeface="Garamond" panose="02020404030301010803" pitchFamily="18" charset="0"/>
                <a:sym typeface="Wingdings" pitchFamily="2" charset="2"/>
              </a:rPr>
              <a:t>quartieri</a:t>
            </a:r>
            <a:r>
              <a:rPr lang="en-US" sz="2200" b="1" dirty="0" smtClean="0">
                <a:solidFill>
                  <a:schemeClr val="tx1"/>
                </a:solidFill>
                <a:latin typeface="Garamond" panose="02020404030301010803" pitchFamily="18" charset="0"/>
                <a:sym typeface="Wingdings" pitchFamily="2" charset="2"/>
              </a:rPr>
              <a:t> </a:t>
            </a:r>
            <a:r>
              <a:rPr lang="en-US" sz="2200" b="1" dirty="0" err="1" smtClean="0">
                <a:solidFill>
                  <a:schemeClr val="tx1"/>
                </a:solidFill>
                <a:latin typeface="Garamond" panose="02020404030301010803" pitchFamily="18" charset="0"/>
                <a:sym typeface="Wingdings" pitchFamily="2" charset="2"/>
              </a:rPr>
              <a:t>residenziali</a:t>
            </a:r>
            <a:r>
              <a:rPr lang="en-US" sz="2200" b="1" dirty="0" smtClean="0">
                <a:latin typeface="Garamond" panose="02020404030301010803" pitchFamily="18" charset="0"/>
                <a:sym typeface="Wingdings" pitchFamily="2" charset="2"/>
              </a:rPr>
              <a:t>, </a:t>
            </a:r>
            <a:r>
              <a:rPr lang="en-US" sz="2200" b="1" dirty="0" err="1" smtClean="0">
                <a:latin typeface="Garamond" panose="02020404030301010803" pitchFamily="18" charset="0"/>
                <a:sym typeface="Wingdings" pitchFamily="2" charset="2"/>
              </a:rPr>
              <a:t>aree</a:t>
            </a:r>
            <a:r>
              <a:rPr lang="en-US" sz="2200" b="1" dirty="0" smtClean="0">
                <a:latin typeface="Garamond" panose="02020404030301010803" pitchFamily="18" charset="0"/>
                <a:sym typeface="Wingdings" pitchFamily="2" charset="2"/>
              </a:rPr>
              <a:t> </a:t>
            </a:r>
            <a:r>
              <a:rPr lang="en-US" sz="2200" b="1" dirty="0" err="1" smtClean="0">
                <a:latin typeface="Garamond" panose="02020404030301010803" pitchFamily="18" charset="0"/>
                <a:sym typeface="Wingdings" pitchFamily="2" charset="2"/>
              </a:rPr>
              <a:t>industriali</a:t>
            </a:r>
            <a:r>
              <a:rPr lang="en-US" sz="2200" b="1" dirty="0" smtClean="0">
                <a:latin typeface="Garamond" panose="02020404030301010803" pitchFamily="18" charset="0"/>
                <a:sym typeface="Wingdings" pitchFamily="2" charset="2"/>
              </a:rPr>
              <a:t> o del </a:t>
            </a:r>
            <a:r>
              <a:rPr lang="en-US" sz="2200" b="1" dirty="0" err="1" smtClean="0">
                <a:latin typeface="Garamond" panose="02020404030301010803" pitchFamily="18" charset="0"/>
                <a:sym typeface="Wingdings" pitchFamily="2" charset="2"/>
              </a:rPr>
              <a:t>settore</a:t>
            </a:r>
            <a:r>
              <a:rPr lang="en-US" sz="2200" b="1" dirty="0" smtClean="0">
                <a:latin typeface="Garamond" panose="02020404030301010803" pitchFamily="18" charset="0"/>
                <a:sym typeface="Wingdings" pitchFamily="2" charset="2"/>
              </a:rPr>
              <a:t> </a:t>
            </a:r>
            <a:r>
              <a:rPr lang="en-US" sz="2200" b="1" dirty="0" err="1" smtClean="0">
                <a:latin typeface="Garamond" panose="02020404030301010803" pitchFamily="18" charset="0"/>
                <a:sym typeface="Wingdings" pitchFamily="2" charset="2"/>
              </a:rPr>
              <a:t>terziario</a:t>
            </a:r>
            <a:endParaRPr lang="en-US" sz="2200" b="1" dirty="0">
              <a:solidFill>
                <a:schemeClr val="tx1"/>
              </a:solidFill>
              <a:latin typeface="Garamond" panose="02020404030301010803" pitchFamily="18" charset="0"/>
            </a:endParaRPr>
          </a:p>
          <a:p>
            <a:pPr algn="ctr" eaLnBrk="1">
              <a:lnSpc>
                <a:spcPct val="93000"/>
              </a:lnSpc>
              <a:spcBef>
                <a:spcPct val="20000"/>
              </a:spcBef>
              <a:buClr>
                <a:srgbClr val="000000"/>
              </a:buClr>
              <a:buSzPct val="100000"/>
              <a:buFont typeface="Arial" charset="0"/>
              <a:buNone/>
              <a:defRPr/>
            </a:pPr>
            <a:endParaRPr lang="en-US" sz="2200" dirty="0">
              <a:solidFill>
                <a:schemeClr val="tx1">
                  <a:tint val="75000"/>
                </a:schemeClr>
              </a:solidFill>
              <a:latin typeface="Garamond" panose="02020404030301010803" pitchFamily="18" charset="0"/>
              <a:cs typeface="ＭＳ Ｐゴシック" charset="-128"/>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7" name="Picture 2" descr="Immagine in linea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9226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34202" y="542924"/>
            <a:ext cx="7125820" cy="450663"/>
          </a:xfrm>
          <a:prstGeom prst="rect">
            <a:avLst/>
          </a:prstGeom>
          <a:noFill/>
          <a:ln>
            <a:noFill/>
          </a:ln>
          <a:extLst/>
        </p:spPr>
        <p:txBody>
          <a:bodyPr/>
          <a:lstStyle/>
          <a:p>
            <a:pPr eaLnBrk="1">
              <a:lnSpc>
                <a:spcPct val="93000"/>
              </a:lnSpc>
              <a:spcBef>
                <a:spcPct val="20000"/>
              </a:spcBef>
              <a:buClr>
                <a:srgbClr val="000000"/>
              </a:buClr>
              <a:buSzPct val="100000"/>
              <a:buFont typeface="Arial" charset="0"/>
              <a:buNone/>
              <a:defRPr/>
            </a:pP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Vantaggi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economici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ed</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ambientali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per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il</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Campus:</a:t>
            </a:r>
            <a:endParaRPr lang="en-US"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pPr marL="179388" lvl="1" algn="just" eaLnBrk="1">
              <a:lnSpc>
                <a:spcPct val="93000"/>
              </a:lnSpc>
              <a:spcBef>
                <a:spcPct val="20000"/>
              </a:spcBef>
              <a:buClr>
                <a:srgbClr val="000000"/>
              </a:buClr>
              <a:buSzPct val="100000"/>
              <a:buFont typeface="Arial" pitchFamily="34" charset="0"/>
              <a:buChar char="•"/>
              <a:defRPr/>
            </a:pPr>
            <a:endParaRPr lang="en-US" sz="2000" dirty="0">
              <a:solidFill>
                <a:schemeClr val="tx1">
                  <a:tint val="75000"/>
                </a:schemeClr>
              </a:solidFill>
              <a:latin typeface="Garamond" panose="02020404030301010803" pitchFamily="18" charset="0"/>
              <a:cs typeface="ＭＳ Ｐゴシック" charset="-128"/>
            </a:endParaRPr>
          </a:p>
        </p:txBody>
      </p:sp>
      <p:grpSp>
        <p:nvGrpSpPr>
          <p:cNvPr id="3" name="Gruppo 2"/>
          <p:cNvGrpSpPr/>
          <p:nvPr/>
        </p:nvGrpSpPr>
        <p:grpSpPr>
          <a:xfrm>
            <a:off x="7373470" y="1118722"/>
            <a:ext cx="3905022" cy="2162360"/>
            <a:chOff x="6736976" y="1118722"/>
            <a:chExt cx="3905022" cy="2162360"/>
          </a:xfrm>
        </p:grpSpPr>
        <p:pic>
          <p:nvPicPr>
            <p:cNvPr id="5" name="Immagin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6976" y="1118722"/>
              <a:ext cx="3905022" cy="2162360"/>
            </a:xfrm>
            <a:prstGeom prst="rect">
              <a:avLst/>
            </a:prstGeom>
            <a:noFill/>
            <a:ln w="9525">
              <a:solidFill>
                <a:schemeClr val="tx2">
                  <a:alpha val="96000"/>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2" name="CasellaDiTesto 1"/>
            <p:cNvSpPr txBox="1"/>
            <p:nvPr/>
          </p:nvSpPr>
          <p:spPr>
            <a:xfrm>
              <a:off x="6779451" y="1137426"/>
              <a:ext cx="3822585" cy="369332"/>
            </a:xfrm>
            <a:prstGeom prst="rect">
              <a:avLst/>
            </a:prstGeom>
            <a:solidFill>
              <a:schemeClr val="bg1"/>
            </a:solidFill>
            <a:ln>
              <a:noFill/>
            </a:ln>
          </p:spPr>
          <p:txBody>
            <a:bodyPr wrap="none" rtlCol="0">
              <a:spAutoFit/>
            </a:bodyPr>
            <a:lstStyle/>
            <a:p>
              <a:r>
                <a:rPr lang="it-IT" dirty="0" smtClean="0"/>
                <a:t>Savona Campus Electric consumptions </a:t>
              </a:r>
              <a:endParaRPr lang="it-IT" dirty="0"/>
            </a:p>
          </p:txBody>
        </p:sp>
      </p:grpSp>
      <p:grpSp>
        <p:nvGrpSpPr>
          <p:cNvPr id="10" name="Gruppo 9"/>
          <p:cNvGrpSpPr/>
          <p:nvPr/>
        </p:nvGrpSpPr>
        <p:grpSpPr>
          <a:xfrm>
            <a:off x="8014445" y="3416114"/>
            <a:ext cx="3890682" cy="2156392"/>
            <a:chOff x="8086165" y="3416114"/>
            <a:chExt cx="3890682" cy="2156392"/>
          </a:xfrm>
        </p:grpSpPr>
        <p:pic>
          <p:nvPicPr>
            <p:cNvPr id="7" name="Immagin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165" y="3416114"/>
              <a:ext cx="3890682" cy="2156392"/>
            </a:xfrm>
            <a:prstGeom prst="rect">
              <a:avLst/>
            </a:prstGeom>
            <a:noFill/>
            <a:ln w="9525">
              <a:solidFill>
                <a:schemeClr val="tx2">
                  <a:alpha val="96000"/>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9" name="CasellaDiTesto 8"/>
            <p:cNvSpPr txBox="1"/>
            <p:nvPr/>
          </p:nvSpPr>
          <p:spPr>
            <a:xfrm>
              <a:off x="8086165" y="3416114"/>
              <a:ext cx="3890682" cy="369332"/>
            </a:xfrm>
            <a:prstGeom prst="rect">
              <a:avLst/>
            </a:prstGeom>
            <a:solidFill>
              <a:schemeClr val="bg1"/>
            </a:solidFill>
            <a:ln>
              <a:noFill/>
            </a:ln>
          </p:spPr>
          <p:txBody>
            <a:bodyPr wrap="square" rtlCol="0">
              <a:spAutoFit/>
            </a:bodyPr>
            <a:lstStyle/>
            <a:p>
              <a:r>
                <a:rPr lang="it-IT" dirty="0" smtClean="0"/>
                <a:t>Savona Campus Thermal consumptions </a:t>
              </a:r>
              <a:endParaRPr lang="it-IT" dirty="0"/>
            </a:p>
          </p:txBody>
        </p:sp>
      </p:grpSp>
      <p:sp>
        <p:nvSpPr>
          <p:cNvPr id="11" name="Rettangolo arrotondato 10"/>
          <p:cNvSpPr/>
          <p:nvPr/>
        </p:nvSpPr>
        <p:spPr>
          <a:xfrm>
            <a:off x="1461247" y="2323922"/>
            <a:ext cx="4625788" cy="791311"/>
          </a:xfrm>
          <a:prstGeom prst="roundRect">
            <a:avLst/>
          </a:prstGeom>
          <a:solidFill>
            <a:srgbClr val="FF66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231211" y="2323922"/>
            <a:ext cx="5097880" cy="1277273"/>
          </a:xfrm>
          <a:prstGeom prst="rect">
            <a:avLst/>
          </a:prstGeom>
        </p:spPr>
        <p:txBody>
          <a:bodyPr wrap="square">
            <a:spAutoFit/>
          </a:bodyPr>
          <a:lstStyle/>
          <a:p>
            <a:pPr algn="ctr"/>
            <a:r>
              <a:rPr lang="it-IT" dirty="0" smtClean="0">
                <a:latin typeface="Garamond" panose="02020404030301010803" pitchFamily="18" charset="0"/>
              </a:rPr>
              <a:t>Riduzione della bolletta: -50.000 €/anno</a:t>
            </a:r>
          </a:p>
          <a:p>
            <a:pPr marL="171450" indent="-171450" algn="ctr">
              <a:buFont typeface="Arial" panose="020B0604020202020204" pitchFamily="34" charset="0"/>
              <a:buChar char="•"/>
            </a:pPr>
            <a:endParaRPr lang="it-IT" sz="500" dirty="0">
              <a:latin typeface="Garamond" panose="02020404030301010803" pitchFamily="18" charset="0"/>
            </a:endParaRPr>
          </a:p>
          <a:p>
            <a:pPr algn="ctr"/>
            <a:r>
              <a:rPr lang="it-IT" dirty="0" smtClean="0">
                <a:latin typeface="Garamond" panose="02020404030301010803" pitchFamily="18" charset="0"/>
              </a:rPr>
              <a:t>Riduzione delle emissioni di CO</a:t>
            </a:r>
            <a:r>
              <a:rPr lang="it-IT" baseline="-25000" dirty="0" smtClean="0">
                <a:latin typeface="Garamond" panose="02020404030301010803" pitchFamily="18" charset="0"/>
              </a:rPr>
              <a:t>2</a:t>
            </a:r>
            <a:r>
              <a:rPr lang="it-IT" dirty="0" smtClean="0">
                <a:latin typeface="Garamond" panose="02020404030301010803" pitchFamily="18" charset="0"/>
              </a:rPr>
              <a:t>: -120 t/anno</a:t>
            </a:r>
          </a:p>
          <a:p>
            <a:pPr algn="ctr"/>
            <a:endParaRPr lang="it-IT" dirty="0" smtClean="0">
              <a:latin typeface="Garamond" panose="02020404030301010803" pitchFamily="18" charset="0"/>
            </a:endParaRPr>
          </a:p>
          <a:p>
            <a:pPr algn="ctr"/>
            <a:endParaRPr lang="it-IT" dirty="0">
              <a:latin typeface="Garamond" panose="02020404030301010803" pitchFamily="18" charset="0"/>
            </a:endParaRPr>
          </a:p>
        </p:txBody>
      </p:sp>
      <p:sp>
        <p:nvSpPr>
          <p:cNvPr id="12" name="CasellaDiTesto 11"/>
          <p:cNvSpPr txBox="1"/>
          <p:nvPr/>
        </p:nvSpPr>
        <p:spPr>
          <a:xfrm>
            <a:off x="905437" y="1266856"/>
            <a:ext cx="2086807" cy="923330"/>
          </a:xfrm>
          <a:prstGeom prst="rect">
            <a:avLst/>
          </a:prstGeom>
          <a:noFill/>
          <a:ln w="19050">
            <a:solidFill>
              <a:schemeClr val="accent2"/>
            </a:solidFill>
          </a:ln>
          <a:effectLst>
            <a:outerShdw blurRad="50800" dist="38100" dir="2700000" algn="tl" rotWithShape="0">
              <a:prstClr val="black">
                <a:alpha val="40000"/>
              </a:prstClr>
            </a:outerShdw>
          </a:effectLst>
        </p:spPr>
        <p:txBody>
          <a:bodyPr wrap="square" rtlCol="0">
            <a:spAutoFit/>
          </a:bodyPr>
          <a:lstStyle/>
          <a:p>
            <a:r>
              <a:rPr lang="en-US" dirty="0" err="1" smtClean="0"/>
              <a:t>Bolletta</a:t>
            </a:r>
            <a:r>
              <a:rPr lang="en-US" dirty="0" smtClean="0"/>
              <a:t> </a:t>
            </a:r>
            <a:r>
              <a:rPr lang="en-US" dirty="0" err="1" smtClean="0"/>
              <a:t>energetica</a:t>
            </a:r>
            <a:r>
              <a:rPr lang="en-US" dirty="0" smtClean="0"/>
              <a:t> del Campus (ante SPM): 300 k€ / anno</a:t>
            </a:r>
            <a:endParaRPr lang="it-IT" dirty="0"/>
          </a:p>
        </p:txBody>
      </p:sp>
      <p:sp>
        <p:nvSpPr>
          <p:cNvPr id="13" name="CasellaDiTesto 12"/>
          <p:cNvSpPr txBox="1"/>
          <p:nvPr/>
        </p:nvSpPr>
        <p:spPr>
          <a:xfrm>
            <a:off x="3801892" y="1392366"/>
            <a:ext cx="2533071" cy="646331"/>
          </a:xfrm>
          <a:prstGeom prst="rect">
            <a:avLst/>
          </a:prstGeom>
          <a:noFill/>
          <a:ln w="19050">
            <a:solidFill>
              <a:schemeClr val="accent2"/>
            </a:solidFill>
          </a:ln>
          <a:effectLst>
            <a:outerShdw blurRad="50800" dist="38100" dir="2700000" algn="tl" rotWithShape="0">
              <a:prstClr val="black">
                <a:alpha val="40000"/>
              </a:prstClr>
            </a:outerShdw>
          </a:effectLst>
        </p:spPr>
        <p:txBody>
          <a:bodyPr wrap="square" rtlCol="0">
            <a:spAutoFit/>
          </a:bodyPr>
          <a:lstStyle/>
          <a:p>
            <a:r>
              <a:rPr lang="en-US" dirty="0" err="1" smtClean="0"/>
              <a:t>Bolletta</a:t>
            </a:r>
            <a:r>
              <a:rPr lang="en-US" dirty="0" smtClean="0"/>
              <a:t> </a:t>
            </a:r>
            <a:r>
              <a:rPr lang="en-US" dirty="0" err="1" smtClean="0"/>
              <a:t>energetica</a:t>
            </a:r>
            <a:r>
              <a:rPr lang="en-US" dirty="0" smtClean="0"/>
              <a:t> (con la SPM): 250 k€/anno</a:t>
            </a:r>
            <a:endParaRPr lang="it-IT" dirty="0"/>
          </a:p>
        </p:txBody>
      </p:sp>
      <p:sp>
        <p:nvSpPr>
          <p:cNvPr id="14" name="Freccia a destra 13"/>
          <p:cNvSpPr/>
          <p:nvPr/>
        </p:nvSpPr>
        <p:spPr>
          <a:xfrm>
            <a:off x="3182344" y="1559862"/>
            <a:ext cx="429448" cy="3292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6" name="Rettangolo 15"/>
          <p:cNvSpPr/>
          <p:nvPr/>
        </p:nvSpPr>
        <p:spPr>
          <a:xfrm>
            <a:off x="329941" y="4100789"/>
            <a:ext cx="7406599" cy="2031325"/>
          </a:xfrm>
          <a:prstGeom prst="rect">
            <a:avLst/>
          </a:prstGeom>
        </p:spPr>
        <p:txBody>
          <a:bodyPr wrap="square">
            <a:spAutoFit/>
          </a:bodyPr>
          <a:lstStyle/>
          <a:p>
            <a:pPr marL="171450" indent="-171450" algn="just">
              <a:buFont typeface="Arial" panose="020B0604020202020204" pitchFamily="34" charset="0"/>
              <a:buChar char="•"/>
            </a:pPr>
            <a:r>
              <a:rPr lang="it-IT" b="1" dirty="0" smtClean="0"/>
              <a:t>EU FP-7 / Energy-Smart </a:t>
            </a:r>
            <a:r>
              <a:rPr lang="it-IT" b="1" dirty="0" err="1" smtClean="0"/>
              <a:t>Cities</a:t>
            </a:r>
            <a:r>
              <a:rPr lang="it-IT" b="1" dirty="0" smtClean="0"/>
              <a:t> </a:t>
            </a:r>
            <a:r>
              <a:rPr lang="it-IT" b="1" dirty="0" err="1" smtClean="0"/>
              <a:t>Projects</a:t>
            </a:r>
            <a:r>
              <a:rPr lang="it-IT" dirty="0" smtClean="0"/>
              <a:t>: 500.000 € (2012-2015)</a:t>
            </a:r>
          </a:p>
          <a:p>
            <a:pPr marL="171450" indent="-171450" algn="just">
              <a:buFont typeface="Arial" panose="020B0604020202020204" pitchFamily="34" charset="0"/>
              <a:buChar char="•"/>
            </a:pPr>
            <a:r>
              <a:rPr lang="it-IT" dirty="0" smtClean="0"/>
              <a:t>Previsione di </a:t>
            </a:r>
            <a:r>
              <a:rPr lang="it-IT" b="1" dirty="0" smtClean="0"/>
              <a:t>entrate da progetti EU</a:t>
            </a:r>
            <a:r>
              <a:rPr lang="it-IT" dirty="0" smtClean="0"/>
              <a:t>: 150.000 €/anno (dal 2014)</a:t>
            </a:r>
          </a:p>
          <a:p>
            <a:pPr marL="171450" indent="-171450" algn="just">
              <a:buFont typeface="Arial" panose="020B0604020202020204" pitchFamily="34" charset="0"/>
              <a:buChar char="•"/>
            </a:pPr>
            <a:r>
              <a:rPr lang="it-IT" dirty="0" smtClean="0"/>
              <a:t>Possibili </a:t>
            </a:r>
            <a:r>
              <a:rPr lang="it-IT" b="1" dirty="0" smtClean="0"/>
              <a:t>nuove commesse per l’estensione del concetto di SPM in contesti urbani e/o industriali</a:t>
            </a:r>
          </a:p>
          <a:p>
            <a:pPr marL="171450" indent="-171450" algn="just">
              <a:buFont typeface="Arial" panose="020B0604020202020204" pitchFamily="34" charset="0"/>
              <a:buChar char="•"/>
            </a:pPr>
            <a:r>
              <a:rPr lang="it-IT" dirty="0" smtClean="0"/>
              <a:t>Possibili </a:t>
            </a:r>
            <a:r>
              <a:rPr lang="it-IT" b="1" dirty="0" smtClean="0"/>
              <a:t>nuove commesse per attività di test/sviluppo prodotto in partnership con il mondo industriale</a:t>
            </a:r>
          </a:p>
          <a:p>
            <a:pPr marL="171450" indent="-171450" algn="just">
              <a:buFont typeface="Arial" panose="020B0604020202020204" pitchFamily="34" charset="0"/>
              <a:buChar char="•"/>
            </a:pPr>
            <a:r>
              <a:rPr lang="it-IT" b="1" dirty="0" smtClean="0"/>
              <a:t>Promozione delle attività di UNIGE verso l’esterno</a:t>
            </a:r>
            <a:endParaRPr lang="it-IT" b="1" dirty="0"/>
          </a:p>
        </p:txBody>
      </p:sp>
      <p:sp>
        <p:nvSpPr>
          <p:cNvPr id="17" name="Content Placeholder 2"/>
          <p:cNvSpPr txBox="1">
            <a:spLocks/>
          </p:cNvSpPr>
          <p:nvPr/>
        </p:nvSpPr>
        <p:spPr bwMode="auto">
          <a:xfrm>
            <a:off x="183402" y="3515471"/>
            <a:ext cx="7125820" cy="450663"/>
          </a:xfrm>
          <a:prstGeom prst="rect">
            <a:avLst/>
          </a:prstGeom>
          <a:noFill/>
          <a:ln>
            <a:noFill/>
          </a:ln>
          <a:extLst/>
        </p:spPr>
        <p:txBody>
          <a:bodyPr/>
          <a:lstStyle/>
          <a:p>
            <a:pPr eaLnBrk="1">
              <a:lnSpc>
                <a:spcPct val="93000"/>
              </a:lnSpc>
              <a:spcBef>
                <a:spcPct val="20000"/>
              </a:spcBef>
              <a:buClr>
                <a:srgbClr val="000000"/>
              </a:buClr>
              <a:buSzPct val="100000"/>
              <a:buFont typeface="Arial" charset="0"/>
              <a:buNone/>
              <a:defRPr/>
            </a:pP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Attrazione</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risorse</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a:t>
            </a:r>
            <a:endParaRPr lang="en-US"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pPr marL="179388" lvl="1" algn="just" eaLnBrk="1">
              <a:lnSpc>
                <a:spcPct val="93000"/>
              </a:lnSpc>
              <a:spcBef>
                <a:spcPct val="20000"/>
              </a:spcBef>
              <a:buClr>
                <a:srgbClr val="000000"/>
              </a:buClr>
              <a:buSzPct val="100000"/>
              <a:buFont typeface="Arial" pitchFamily="34" charset="0"/>
              <a:buChar char="•"/>
              <a:defRPr/>
            </a:pPr>
            <a:endParaRPr lang="en-US" sz="2000" dirty="0">
              <a:solidFill>
                <a:schemeClr val="tx1">
                  <a:tint val="75000"/>
                </a:schemeClr>
              </a:solidFill>
              <a:latin typeface="Garamond" panose="02020404030301010803" pitchFamily="18" charset="0"/>
              <a:cs typeface="ＭＳ Ｐゴシック" charset="-128"/>
            </a:endParaRPr>
          </a:p>
        </p:txBody>
      </p:sp>
      <p:pic>
        <p:nvPicPr>
          <p:cNvPr id="18" name="Immagin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19" name="Picture 2" descr="Immagine in linea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922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87989" y="553383"/>
            <a:ext cx="10783423" cy="450663"/>
          </a:xfrm>
          <a:prstGeom prst="rect">
            <a:avLst/>
          </a:prstGeom>
          <a:noFill/>
          <a:ln>
            <a:noFill/>
          </a:ln>
          <a:extLst/>
        </p:spPr>
        <p:txBody>
          <a:bodyPr/>
          <a:lstStyle/>
          <a:p>
            <a:pPr eaLnBrk="1">
              <a:lnSpc>
                <a:spcPct val="93000"/>
              </a:lnSpc>
              <a:spcBef>
                <a:spcPct val="20000"/>
              </a:spcBef>
              <a:buClr>
                <a:srgbClr val="000000"/>
              </a:buClr>
              <a:buSzPct val="100000"/>
              <a:buFont typeface="Arial" charset="0"/>
              <a:buNone/>
              <a:defRPr/>
            </a:pP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SPM come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Sistema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Efficiente</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Utenza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(SEU) </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sym typeface="Wingdings" pitchFamily="2" charset="2"/>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sym typeface="Wingdings" pitchFamily="2" charset="2"/>
              </a:rPr>
              <a:t>vantaggi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sym typeface="Wingdings" pitchFamily="2" charset="2"/>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sym typeface="Wingdings" pitchFamily="2" charset="2"/>
              </a:rPr>
              <a:t>tariffari</a:t>
            </a:r>
            <a:endPar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pPr lvl="0" algn="just" defTabSz="877888">
              <a:spcBef>
                <a:spcPct val="50000"/>
              </a:spcBef>
              <a:buClr>
                <a:srgbClr val="CC3300"/>
              </a:buClr>
              <a:tabLst>
                <a:tab pos="173038" algn="l"/>
              </a:tabLst>
            </a:pPr>
            <a:r>
              <a:rPr lang="it-IT" b="1" dirty="0" smtClean="0">
                <a:solidFill>
                  <a:schemeClr val="tx2"/>
                </a:solidFill>
                <a:latin typeface="Garamond" pitchFamily="18" charset="0"/>
              </a:rPr>
              <a:t>Deliberazione AEEG 578/2013/R/</a:t>
            </a:r>
            <a:r>
              <a:rPr lang="it-IT" b="1" dirty="0" err="1" smtClean="0">
                <a:solidFill>
                  <a:schemeClr val="tx2"/>
                </a:solidFill>
                <a:latin typeface="Garamond" pitchFamily="18" charset="0"/>
              </a:rPr>
              <a:t>eel</a:t>
            </a:r>
            <a:r>
              <a:rPr lang="it-IT" dirty="0" smtClean="0">
                <a:solidFill>
                  <a:schemeClr val="tx2"/>
                </a:solidFill>
                <a:latin typeface="Garamond" pitchFamily="18" charset="0"/>
              </a:rPr>
              <a:t>:</a:t>
            </a:r>
            <a:r>
              <a:rPr lang="it-IT" b="1" dirty="0" smtClean="0">
                <a:solidFill>
                  <a:schemeClr val="tx2"/>
                </a:solidFill>
                <a:latin typeface="Garamond" pitchFamily="18" charset="0"/>
              </a:rPr>
              <a:t> </a:t>
            </a:r>
            <a:r>
              <a:rPr lang="it-IT" dirty="0" smtClean="0">
                <a:solidFill>
                  <a:schemeClr val="tx1">
                    <a:lumMod val="85000"/>
                    <a:lumOff val="15000"/>
                  </a:schemeClr>
                </a:solidFill>
                <a:latin typeface="Garamond" pitchFamily="18" charset="0"/>
              </a:rPr>
              <a:t>uno o più impianti di produzione di energia elettrica, con potenza complessivamente non superiore a 20 </a:t>
            </a:r>
            <a:r>
              <a:rPr lang="it-IT" dirty="0" err="1" smtClean="0">
                <a:solidFill>
                  <a:schemeClr val="tx1">
                    <a:lumMod val="85000"/>
                    <a:lumOff val="15000"/>
                  </a:schemeClr>
                </a:solidFill>
                <a:latin typeface="Garamond" pitchFamily="18" charset="0"/>
              </a:rPr>
              <a:t>MW</a:t>
            </a:r>
            <a:r>
              <a:rPr lang="it-IT" baseline="-25000" dirty="0" err="1" smtClean="0">
                <a:solidFill>
                  <a:schemeClr val="tx1">
                    <a:lumMod val="85000"/>
                    <a:lumOff val="15000"/>
                  </a:schemeClr>
                </a:solidFill>
                <a:latin typeface="Garamond" pitchFamily="18" charset="0"/>
              </a:rPr>
              <a:t>el</a:t>
            </a:r>
            <a:r>
              <a:rPr lang="it-IT" dirty="0" smtClean="0">
                <a:solidFill>
                  <a:schemeClr val="tx1">
                    <a:lumMod val="85000"/>
                    <a:lumOff val="15000"/>
                  </a:schemeClr>
                </a:solidFill>
                <a:latin typeface="Garamond" pitchFamily="18" charset="0"/>
              </a:rPr>
              <a:t> e complessivamente installata sullo stesso sito, alimentati da fonti rinnovabili ovvero in assetto </a:t>
            </a:r>
            <a:r>
              <a:rPr lang="it-IT" dirty="0" err="1" smtClean="0">
                <a:solidFill>
                  <a:schemeClr val="tx1">
                    <a:lumMod val="85000"/>
                    <a:lumOff val="15000"/>
                  </a:schemeClr>
                </a:solidFill>
                <a:latin typeface="Garamond" pitchFamily="18" charset="0"/>
              </a:rPr>
              <a:t>cogenerativo</a:t>
            </a:r>
            <a:r>
              <a:rPr lang="it-IT" dirty="0" smtClean="0">
                <a:solidFill>
                  <a:schemeClr val="tx1">
                    <a:lumMod val="85000"/>
                    <a:lumOff val="15000"/>
                  </a:schemeClr>
                </a:solidFill>
                <a:latin typeface="Garamond" pitchFamily="18" charset="0"/>
              </a:rPr>
              <a:t> ad alto rendimento (CAR), gestiti dal medesimo produttore, eventualmente diverso dal cliente finale, direttamente connessi, per il tramite di un collegamento privato senza obbligo di connessione di terzi, all’unità di consumo di un solo cliente finale e </a:t>
            </a:r>
            <a:r>
              <a:rPr lang="it-IT" dirty="0" smtClean="0">
                <a:solidFill>
                  <a:schemeClr val="tx1">
                    <a:lumMod val="85000"/>
                    <a:lumOff val="15000"/>
                  </a:schemeClr>
                </a:solidFill>
                <a:latin typeface="Garamond" pitchFamily="18" charset="0"/>
              </a:rPr>
              <a:t>realizzati </a:t>
            </a:r>
            <a:r>
              <a:rPr lang="it-IT" dirty="0" smtClean="0">
                <a:solidFill>
                  <a:schemeClr val="tx1">
                    <a:lumMod val="85000"/>
                    <a:lumOff val="15000"/>
                  </a:schemeClr>
                </a:solidFill>
                <a:latin typeface="Garamond" pitchFamily="18" charset="0"/>
              </a:rPr>
              <a:t>all’interno di un’area, senza soluzione di continuità, al netto di strade, </a:t>
            </a:r>
            <a:r>
              <a:rPr lang="it-IT" dirty="0" err="1" smtClean="0">
                <a:solidFill>
                  <a:schemeClr val="tx1">
                    <a:lumMod val="85000"/>
                    <a:lumOff val="15000"/>
                  </a:schemeClr>
                </a:solidFill>
                <a:latin typeface="Garamond" pitchFamily="18" charset="0"/>
              </a:rPr>
              <a:t>strade</a:t>
            </a:r>
            <a:r>
              <a:rPr lang="it-IT" dirty="0" smtClean="0">
                <a:solidFill>
                  <a:schemeClr val="tx1">
                    <a:lumMod val="85000"/>
                    <a:lumOff val="15000"/>
                  </a:schemeClr>
                </a:solidFill>
                <a:latin typeface="Garamond" pitchFamily="18" charset="0"/>
              </a:rPr>
              <a:t> ferrate, corsi d’acqua e laghi, di proprietà o nella piena disponibilità del medesimo cliente e da questi, in parte, messa a disposizione del produttore o dei proprietari dei relativi impianti di produzione.</a:t>
            </a:r>
          </a:p>
          <a:p>
            <a:pPr eaLnBrk="1">
              <a:lnSpc>
                <a:spcPct val="93000"/>
              </a:lnSpc>
              <a:spcBef>
                <a:spcPct val="20000"/>
              </a:spcBef>
              <a:buClr>
                <a:srgbClr val="000000"/>
              </a:buClr>
              <a:buSzPct val="100000"/>
              <a:buFont typeface="Arial" charset="0"/>
              <a:buNone/>
              <a:defRPr/>
            </a:pPr>
            <a:endParaRPr lang="en-US"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pPr marL="179388" lvl="1" algn="just" eaLnBrk="1">
              <a:lnSpc>
                <a:spcPct val="93000"/>
              </a:lnSpc>
              <a:spcBef>
                <a:spcPct val="20000"/>
              </a:spcBef>
              <a:buClr>
                <a:srgbClr val="000000"/>
              </a:buClr>
              <a:buSzPct val="100000"/>
              <a:buFont typeface="Arial" pitchFamily="34" charset="0"/>
              <a:buChar char="•"/>
              <a:defRPr/>
            </a:pPr>
            <a:endParaRPr lang="en-US" sz="2000" dirty="0">
              <a:solidFill>
                <a:schemeClr val="tx1">
                  <a:tint val="75000"/>
                </a:schemeClr>
              </a:solidFill>
              <a:latin typeface="Garamond" panose="02020404030301010803" pitchFamily="18" charset="0"/>
              <a:cs typeface="ＭＳ Ｐゴシック" charset="-128"/>
            </a:endParaRPr>
          </a:p>
        </p:txBody>
      </p:sp>
      <p:pic>
        <p:nvPicPr>
          <p:cNvPr id="5122" name="Picture 2"/>
          <p:cNvPicPr>
            <a:picLocks noChangeAspect="1" noChangeArrowheads="1"/>
          </p:cNvPicPr>
          <p:nvPr/>
        </p:nvPicPr>
        <p:blipFill>
          <a:blip r:embed="rId2" cstate="print"/>
          <a:srcRect/>
          <a:stretch>
            <a:fillRect/>
          </a:stretch>
        </p:blipFill>
        <p:spPr bwMode="auto">
          <a:xfrm>
            <a:off x="2375647" y="3177897"/>
            <a:ext cx="7402327" cy="3303586"/>
          </a:xfrm>
          <a:prstGeom prst="rect">
            <a:avLst/>
          </a:prstGeom>
          <a:noFill/>
          <a:ln w="9525">
            <a:solidFill>
              <a:schemeClr val="accent1"/>
            </a:solidFill>
            <a:miter lim="800000"/>
            <a:headEnd/>
            <a:tailEnd/>
          </a:ln>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7"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922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23491" y="927163"/>
            <a:ext cx="11713762" cy="830997"/>
          </a:xfrm>
          <a:prstGeom prst="rect">
            <a:avLst/>
          </a:prstGeom>
          <a:noFill/>
        </p:spPr>
        <p:txBody>
          <a:bodyPr wrap="square" rtlCol="0">
            <a:spAutoFit/>
          </a:bodyPr>
          <a:lstStyle/>
          <a:p>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4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a:t>
            </a: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sistema di automazione, controllo e pianificazione</a:t>
            </a:r>
            <a:endPar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p:txBody>
      </p:sp>
      <p:pic>
        <p:nvPicPr>
          <p:cNvPr id="8" name="Immagine 7"/>
          <p:cNvPicPr>
            <a:picLocks noChangeAspect="1"/>
          </p:cNvPicPr>
          <p:nvPr/>
        </p:nvPicPr>
        <p:blipFill>
          <a:blip r:embed="rId2" cstate="print"/>
          <a:stretch>
            <a:fillRect/>
          </a:stretch>
        </p:blipFill>
        <p:spPr>
          <a:xfrm>
            <a:off x="271717" y="2048162"/>
            <a:ext cx="5459716" cy="3959524"/>
          </a:xfrm>
          <a:prstGeom prst="rect">
            <a:avLst/>
          </a:prstGeom>
        </p:spPr>
      </p:pic>
      <p:pic>
        <p:nvPicPr>
          <p:cNvPr id="17"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42272" y="2229971"/>
            <a:ext cx="5756479" cy="3119718"/>
          </a:xfrm>
          <a:prstGeom prst="rect">
            <a:avLst/>
          </a:prstGeom>
        </p:spPr>
      </p:pic>
      <p:sp>
        <p:nvSpPr>
          <p:cNvPr id="9" name="Rettangolo 8"/>
          <p:cNvSpPr/>
          <p:nvPr/>
        </p:nvSpPr>
        <p:spPr>
          <a:xfrm>
            <a:off x="5758329" y="5414229"/>
            <a:ext cx="6221506" cy="369332"/>
          </a:xfrm>
          <a:prstGeom prst="rect">
            <a:avLst/>
          </a:prstGeom>
        </p:spPr>
        <p:txBody>
          <a:bodyPr wrap="square">
            <a:spAutoFit/>
          </a:bodyPr>
          <a:lstStyle/>
          <a:p>
            <a:pPr algn="ctr"/>
            <a:r>
              <a:rPr lang="en-US" i="1" dirty="0" err="1" smtClean="0"/>
              <a:t>Videata</a:t>
            </a:r>
            <a:r>
              <a:rPr lang="en-US" i="1" dirty="0" smtClean="0"/>
              <a:t> </a:t>
            </a:r>
            <a:r>
              <a:rPr lang="en-US" i="1" dirty="0" err="1" smtClean="0"/>
              <a:t>principale</a:t>
            </a:r>
            <a:r>
              <a:rPr lang="en-US" i="1" dirty="0" smtClean="0"/>
              <a:t> del Software </a:t>
            </a:r>
            <a:r>
              <a:rPr lang="en-US" i="1" dirty="0" err="1" smtClean="0"/>
              <a:t>di</a:t>
            </a:r>
            <a:r>
              <a:rPr lang="en-US" i="1" dirty="0" smtClean="0"/>
              <a:t> </a:t>
            </a:r>
            <a:r>
              <a:rPr lang="en-US" i="1" dirty="0" err="1" smtClean="0"/>
              <a:t>Gestione</a:t>
            </a:r>
            <a:r>
              <a:rPr lang="en-US" i="1" dirty="0" smtClean="0"/>
              <a:t> </a:t>
            </a:r>
            <a:r>
              <a:rPr lang="en-US" i="1" dirty="0" err="1" smtClean="0"/>
              <a:t>Energetica</a:t>
            </a:r>
            <a:r>
              <a:rPr lang="en-US" i="1" dirty="0" smtClean="0"/>
              <a:t> </a:t>
            </a:r>
            <a:r>
              <a:rPr lang="en-US" i="1" dirty="0" err="1" smtClean="0"/>
              <a:t>della</a:t>
            </a:r>
            <a:r>
              <a:rPr lang="en-US" i="1" dirty="0" smtClean="0"/>
              <a:t> SPM</a:t>
            </a:r>
            <a:endParaRPr lang="it-IT" i="1" dirty="0"/>
          </a:p>
        </p:txBody>
      </p:sp>
      <p:pic>
        <p:nvPicPr>
          <p:cNvPr id="7" name="Immagin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10" name="Picture 2" descr="Immagine in linea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3126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6633882" y="5376043"/>
            <a:ext cx="4894729" cy="723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15" name="TextBox 20"/>
          <p:cNvSpPr txBox="1"/>
          <p:nvPr/>
        </p:nvSpPr>
        <p:spPr>
          <a:xfrm>
            <a:off x="6651812" y="5376043"/>
            <a:ext cx="4831976" cy="723275"/>
          </a:xfrm>
          <a:prstGeom prst="rect">
            <a:avLst/>
          </a:prstGeom>
          <a:noFill/>
        </p:spPr>
        <p:txBody>
          <a:bodyPr wrap="square" rtlCol="0">
            <a:spAutoFit/>
          </a:bodyPr>
          <a:lstStyle/>
          <a:p>
            <a:pPr algn="ctr"/>
            <a:r>
              <a:rPr lang="en-US" b="1" dirty="0" smtClean="0"/>
              <a:t>OUTPUT</a:t>
            </a:r>
            <a:endParaRPr lang="en-US" dirty="0" smtClean="0"/>
          </a:p>
          <a:p>
            <a:pPr algn="ctr"/>
            <a:endParaRPr lang="en-US" sz="500" dirty="0" smtClean="0"/>
          </a:p>
          <a:p>
            <a:pPr algn="ctr"/>
            <a:r>
              <a:rPr lang="en-US" dirty="0" err="1" smtClean="0"/>
              <a:t>Profili</a:t>
            </a:r>
            <a:r>
              <a:rPr lang="en-US" dirty="0" smtClean="0"/>
              <a:t> </a:t>
            </a:r>
            <a:r>
              <a:rPr lang="en-US" dirty="0" err="1" smtClean="0"/>
              <a:t>di</a:t>
            </a:r>
            <a:r>
              <a:rPr lang="en-US" dirty="0" smtClean="0"/>
              <a:t> </a:t>
            </a:r>
            <a:r>
              <a:rPr lang="en-US" dirty="0" err="1" smtClean="0"/>
              <a:t>generazione</a:t>
            </a:r>
            <a:r>
              <a:rPr lang="en-US" dirty="0" smtClean="0"/>
              <a:t> </a:t>
            </a:r>
            <a:r>
              <a:rPr lang="en-US" dirty="0" err="1" smtClean="0"/>
              <a:t>degli</a:t>
            </a:r>
            <a:r>
              <a:rPr lang="en-US" dirty="0" smtClean="0"/>
              <a:t> </a:t>
            </a:r>
            <a:r>
              <a:rPr lang="en-US" dirty="0" err="1" smtClean="0"/>
              <a:t>impianti</a:t>
            </a:r>
            <a:r>
              <a:rPr lang="en-US" dirty="0" smtClean="0"/>
              <a:t> a </a:t>
            </a:r>
            <a:r>
              <a:rPr lang="en-US" dirty="0" err="1" smtClean="0"/>
              <a:t>fonte</a:t>
            </a:r>
            <a:r>
              <a:rPr lang="en-US" dirty="0" smtClean="0"/>
              <a:t> </a:t>
            </a:r>
            <a:r>
              <a:rPr lang="en-US" dirty="0" err="1" smtClean="0"/>
              <a:t>fossile</a:t>
            </a:r>
            <a:endParaRPr lang="en-US" dirty="0" smtClean="0"/>
          </a:p>
        </p:txBody>
      </p:sp>
      <p:pic>
        <p:nvPicPr>
          <p:cNvPr id="12"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t="7021"/>
          <a:stretch/>
        </p:blipFill>
        <p:spPr>
          <a:xfrm>
            <a:off x="6521860" y="2483898"/>
            <a:ext cx="4856918" cy="2779794"/>
          </a:xfrm>
          <a:prstGeom prst="rect">
            <a:avLst/>
          </a:prstGeom>
        </p:spPr>
      </p:pic>
      <p:sp>
        <p:nvSpPr>
          <p:cNvPr id="13" name="TextBox 6"/>
          <p:cNvSpPr txBox="1"/>
          <p:nvPr/>
        </p:nvSpPr>
        <p:spPr>
          <a:xfrm>
            <a:off x="230214" y="666839"/>
            <a:ext cx="5949457" cy="5466112"/>
          </a:xfrm>
          <a:prstGeom prst="rect">
            <a:avLst/>
          </a:prstGeom>
          <a:noFill/>
        </p:spPr>
        <p:txBody>
          <a:bodyPr wrap="square" rtlCol="0">
            <a:spAutoFit/>
          </a:bodyPr>
          <a:lstStyle/>
          <a:p>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Il Software di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gestione</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energetica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della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a:t>
            </a:r>
          </a:p>
          <a:p>
            <a:endPar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pPr defTabSz="835025" eaLnBrk="0" hangingPunct="0">
              <a:lnSpc>
                <a:spcPct val="110000"/>
              </a:lnSpc>
              <a:spcBef>
                <a:spcPct val="30000"/>
              </a:spcBef>
              <a:defRPr/>
            </a:pPr>
            <a:r>
              <a:rPr lang="en-US" dirty="0" smtClean="0"/>
              <a:t>ha in </a:t>
            </a:r>
            <a:r>
              <a:rPr lang="en-US" dirty="0" err="1" smtClean="0"/>
              <a:t>ingresso</a:t>
            </a:r>
            <a:r>
              <a:rPr lang="en-US" dirty="0" smtClean="0"/>
              <a:t>:</a:t>
            </a:r>
            <a:endParaRPr lang="en-US" dirty="0"/>
          </a:p>
          <a:p>
            <a:pPr marL="465137" lvl="1" indent="-285750">
              <a:buFont typeface="Arial" panose="020B0604020202020204" pitchFamily="34" charset="0"/>
              <a:buChar char="•"/>
            </a:pPr>
            <a:r>
              <a:rPr lang="en-US" b="1" dirty="0" err="1" smtClean="0"/>
              <a:t>funzioni</a:t>
            </a:r>
            <a:r>
              <a:rPr lang="en-US" b="1" dirty="0" smtClean="0"/>
              <a:t> </a:t>
            </a:r>
            <a:r>
              <a:rPr lang="en-US" b="1" dirty="0" err="1" smtClean="0"/>
              <a:t>di</a:t>
            </a:r>
            <a:r>
              <a:rPr lang="en-US" b="1" dirty="0" smtClean="0"/>
              <a:t> </a:t>
            </a:r>
            <a:r>
              <a:rPr lang="en-US" b="1" dirty="0" err="1" smtClean="0"/>
              <a:t>costo</a:t>
            </a:r>
            <a:r>
              <a:rPr lang="en-US" b="1" dirty="0" smtClean="0"/>
              <a:t>;</a:t>
            </a:r>
            <a:endParaRPr lang="en-US" b="1" dirty="0"/>
          </a:p>
          <a:p>
            <a:pPr marL="465137" lvl="1" indent="-285750">
              <a:buFont typeface="Arial" panose="020B0604020202020204" pitchFamily="34" charset="0"/>
              <a:buChar char="•"/>
            </a:pPr>
            <a:r>
              <a:rPr lang="en-US" b="1" dirty="0" err="1" smtClean="0"/>
              <a:t>vincoli</a:t>
            </a:r>
            <a:r>
              <a:rPr lang="en-US" b="1" dirty="0" smtClean="0"/>
              <a:t> </a:t>
            </a:r>
            <a:r>
              <a:rPr lang="en-US" b="1" dirty="0" err="1" smtClean="0"/>
              <a:t>tecnici</a:t>
            </a:r>
            <a:r>
              <a:rPr lang="en-US" b="1" dirty="0" smtClean="0"/>
              <a:t> </a:t>
            </a:r>
            <a:r>
              <a:rPr lang="en-US" b="1" dirty="0" err="1" smtClean="0"/>
              <a:t>ed</a:t>
            </a:r>
            <a:r>
              <a:rPr lang="en-US" b="1" dirty="0" smtClean="0"/>
              <a:t> </a:t>
            </a:r>
            <a:r>
              <a:rPr lang="en-US" b="1" dirty="0" err="1" smtClean="0"/>
              <a:t>ambientali</a:t>
            </a:r>
            <a:r>
              <a:rPr lang="en-US" b="1" dirty="0" smtClean="0"/>
              <a:t> (</a:t>
            </a:r>
            <a:r>
              <a:rPr lang="en-US" b="1" dirty="0" err="1" smtClean="0"/>
              <a:t>legati</a:t>
            </a:r>
            <a:r>
              <a:rPr lang="en-US" b="1" dirty="0" smtClean="0"/>
              <a:t> </a:t>
            </a:r>
            <a:r>
              <a:rPr lang="en-US" b="1" dirty="0" err="1" smtClean="0"/>
              <a:t>alle</a:t>
            </a:r>
            <a:r>
              <a:rPr lang="en-US" b="1" dirty="0" smtClean="0"/>
              <a:t> </a:t>
            </a:r>
            <a:r>
              <a:rPr lang="en-US" b="1" dirty="0" err="1" smtClean="0"/>
              <a:t>caratteristiche</a:t>
            </a:r>
            <a:r>
              <a:rPr lang="en-US" b="1" dirty="0" smtClean="0"/>
              <a:t> </a:t>
            </a:r>
            <a:r>
              <a:rPr lang="en-US" b="1" dirty="0" err="1" smtClean="0"/>
              <a:t>prestazionali</a:t>
            </a:r>
            <a:r>
              <a:rPr lang="en-US" b="1" dirty="0" smtClean="0"/>
              <a:t> </a:t>
            </a:r>
            <a:r>
              <a:rPr lang="en-US" b="1" dirty="0" err="1" smtClean="0"/>
              <a:t>degli</a:t>
            </a:r>
            <a:r>
              <a:rPr lang="en-US" b="1" dirty="0" smtClean="0"/>
              <a:t> </a:t>
            </a:r>
            <a:r>
              <a:rPr lang="en-US" b="1" dirty="0" err="1" smtClean="0"/>
              <a:t>impianti</a:t>
            </a:r>
            <a:r>
              <a:rPr lang="en-US" b="1" dirty="0" smtClean="0"/>
              <a:t>);</a:t>
            </a:r>
          </a:p>
          <a:p>
            <a:pPr marL="465137" lvl="1" indent="-285750">
              <a:buFont typeface="Arial" panose="020B0604020202020204" pitchFamily="34" charset="0"/>
              <a:buChar char="•"/>
            </a:pPr>
            <a:r>
              <a:rPr lang="en-US" b="1" dirty="0" err="1" smtClean="0"/>
              <a:t>previsione</a:t>
            </a:r>
            <a:r>
              <a:rPr lang="en-US" b="1" dirty="0" smtClean="0"/>
              <a:t> del </a:t>
            </a:r>
            <a:r>
              <a:rPr lang="en-US" b="1" dirty="0" err="1" smtClean="0"/>
              <a:t>carico</a:t>
            </a:r>
            <a:r>
              <a:rPr lang="en-US" b="1" dirty="0" smtClean="0"/>
              <a:t> </a:t>
            </a:r>
            <a:r>
              <a:rPr lang="en-US" b="1" dirty="0" err="1" smtClean="0"/>
              <a:t>elettrico</a:t>
            </a:r>
            <a:r>
              <a:rPr lang="en-US" b="1" dirty="0" smtClean="0"/>
              <a:t> e </a:t>
            </a:r>
            <a:r>
              <a:rPr lang="en-US" b="1" dirty="0" err="1" smtClean="0"/>
              <a:t>termico</a:t>
            </a:r>
            <a:r>
              <a:rPr lang="en-US" b="1" dirty="0" smtClean="0"/>
              <a:t> del Campus;</a:t>
            </a:r>
          </a:p>
          <a:p>
            <a:pPr marL="465137" lvl="1" indent="-285750">
              <a:buFont typeface="Arial" panose="020B0604020202020204" pitchFamily="34" charset="0"/>
              <a:buChar char="•"/>
            </a:pPr>
            <a:r>
              <a:rPr lang="en-US" b="1" dirty="0" err="1" smtClean="0"/>
              <a:t>previsione</a:t>
            </a:r>
            <a:r>
              <a:rPr lang="en-US" b="1" dirty="0" smtClean="0"/>
              <a:t> </a:t>
            </a:r>
            <a:r>
              <a:rPr lang="en-US" b="1" dirty="0" err="1" smtClean="0"/>
              <a:t>della</a:t>
            </a:r>
            <a:r>
              <a:rPr lang="en-US" b="1" dirty="0" smtClean="0"/>
              <a:t> </a:t>
            </a:r>
            <a:r>
              <a:rPr lang="en-US" b="1" dirty="0" err="1" smtClean="0"/>
              <a:t>produzione</a:t>
            </a:r>
            <a:r>
              <a:rPr lang="en-US" b="1" dirty="0" smtClean="0"/>
              <a:t> </a:t>
            </a:r>
            <a:r>
              <a:rPr lang="en-US" b="1" dirty="0" err="1" smtClean="0"/>
              <a:t>di</a:t>
            </a:r>
            <a:r>
              <a:rPr lang="en-US" b="1" dirty="0" smtClean="0"/>
              <a:t> </a:t>
            </a:r>
            <a:r>
              <a:rPr lang="en-US" b="1" dirty="0" err="1" smtClean="0"/>
              <a:t>energia</a:t>
            </a:r>
            <a:r>
              <a:rPr lang="en-US" b="1" dirty="0" smtClean="0"/>
              <a:t> </a:t>
            </a:r>
            <a:r>
              <a:rPr lang="en-US" b="1" dirty="0" err="1" smtClean="0"/>
              <a:t>da</a:t>
            </a:r>
            <a:r>
              <a:rPr lang="en-US" b="1" dirty="0" smtClean="0"/>
              <a:t> </a:t>
            </a:r>
            <a:r>
              <a:rPr lang="en-US" b="1" dirty="0" err="1" smtClean="0"/>
              <a:t>fonte</a:t>
            </a:r>
            <a:r>
              <a:rPr lang="en-US" b="1" dirty="0" smtClean="0"/>
              <a:t> </a:t>
            </a:r>
            <a:r>
              <a:rPr lang="en-US" b="1" dirty="0" err="1" smtClean="0"/>
              <a:t>rinnovabile</a:t>
            </a:r>
            <a:r>
              <a:rPr lang="en-US" b="1" dirty="0" smtClean="0"/>
              <a:t> </a:t>
            </a:r>
            <a:r>
              <a:rPr lang="en-US" b="1" dirty="0" err="1" smtClean="0"/>
              <a:t>sulla</a:t>
            </a:r>
            <a:r>
              <a:rPr lang="en-US" b="1" dirty="0" smtClean="0"/>
              <a:t> base </a:t>
            </a:r>
            <a:r>
              <a:rPr lang="en-US" b="1" dirty="0" err="1" smtClean="0"/>
              <a:t>di</a:t>
            </a:r>
            <a:r>
              <a:rPr lang="en-US" b="1" dirty="0" smtClean="0"/>
              <a:t> </a:t>
            </a:r>
            <a:r>
              <a:rPr lang="en-US" b="1" dirty="0" err="1" smtClean="0"/>
              <a:t>dati</a:t>
            </a:r>
            <a:r>
              <a:rPr lang="en-US" b="1" dirty="0" smtClean="0"/>
              <a:t> </a:t>
            </a:r>
            <a:r>
              <a:rPr lang="en-US" b="1" dirty="0" err="1" smtClean="0"/>
              <a:t>meteo</a:t>
            </a:r>
            <a:r>
              <a:rPr lang="en-US" b="1" dirty="0" smtClean="0"/>
              <a:t> e </a:t>
            </a:r>
            <a:r>
              <a:rPr lang="en-US" b="1" dirty="0" err="1" smtClean="0"/>
              <a:t>andamenti</a:t>
            </a:r>
            <a:r>
              <a:rPr lang="en-US" b="1" dirty="0" smtClean="0"/>
              <a:t> </a:t>
            </a:r>
            <a:r>
              <a:rPr lang="en-US" b="1" dirty="0" err="1" smtClean="0"/>
              <a:t>storici</a:t>
            </a:r>
            <a:r>
              <a:rPr lang="en-US" b="1" dirty="0" smtClean="0"/>
              <a:t> </a:t>
            </a:r>
          </a:p>
          <a:p>
            <a:pPr marL="465137" lvl="1" indent="-285750">
              <a:buFont typeface="Arial" panose="020B0604020202020204" pitchFamily="34" charset="0"/>
              <a:buChar char="•"/>
            </a:pPr>
            <a:endParaRPr lang="en-US" dirty="0" smtClean="0"/>
          </a:p>
          <a:p>
            <a:pPr algn="just"/>
            <a:r>
              <a:rPr lang="en-US" dirty="0" smtClean="0"/>
              <a:t>al fine </a:t>
            </a:r>
            <a:r>
              <a:rPr lang="en-US" dirty="0" err="1" smtClean="0"/>
              <a:t>di</a:t>
            </a:r>
            <a:r>
              <a:rPr lang="en-US" dirty="0" smtClean="0"/>
              <a:t> </a:t>
            </a:r>
            <a:r>
              <a:rPr lang="en-US" b="1" dirty="0" err="1" smtClean="0"/>
              <a:t>pianificare</a:t>
            </a:r>
            <a:r>
              <a:rPr lang="en-US" b="1" dirty="0" smtClean="0"/>
              <a:t> la </a:t>
            </a:r>
            <a:r>
              <a:rPr lang="en-US" b="1" dirty="0" err="1" smtClean="0"/>
              <a:t>produzione</a:t>
            </a:r>
            <a:r>
              <a:rPr lang="en-US" b="1" dirty="0" smtClean="0"/>
              <a:t> </a:t>
            </a:r>
            <a:r>
              <a:rPr lang="en-US" b="1" dirty="0" err="1" smtClean="0"/>
              <a:t>degli</a:t>
            </a:r>
            <a:r>
              <a:rPr lang="en-US" b="1" dirty="0" smtClean="0"/>
              <a:t> </a:t>
            </a:r>
            <a:r>
              <a:rPr lang="en-US" b="1" dirty="0" err="1" smtClean="0"/>
              <a:t>impianti</a:t>
            </a:r>
            <a:r>
              <a:rPr lang="en-US" b="1" dirty="0" smtClean="0"/>
              <a:t> a </a:t>
            </a:r>
            <a:r>
              <a:rPr lang="en-US" b="1" dirty="0" err="1" smtClean="0"/>
              <a:t>fonte</a:t>
            </a:r>
            <a:r>
              <a:rPr lang="en-US" b="1" dirty="0" smtClean="0"/>
              <a:t> </a:t>
            </a:r>
            <a:r>
              <a:rPr lang="en-US" b="1" dirty="0" err="1" smtClean="0"/>
              <a:t>fossile</a:t>
            </a:r>
            <a:r>
              <a:rPr lang="en-US" b="1" dirty="0" smtClean="0"/>
              <a:t> (turbine a gas e </a:t>
            </a:r>
            <a:r>
              <a:rPr lang="en-US" b="1" dirty="0" err="1" smtClean="0"/>
              <a:t>caldaie</a:t>
            </a:r>
            <a:r>
              <a:rPr lang="en-US" b="1" dirty="0" smtClean="0"/>
              <a:t>) e </a:t>
            </a:r>
            <a:r>
              <a:rPr lang="en-US" b="1" dirty="0" err="1" smtClean="0"/>
              <a:t>l’utilizzo</a:t>
            </a:r>
            <a:r>
              <a:rPr lang="en-US" b="1" dirty="0" smtClean="0"/>
              <a:t> </a:t>
            </a:r>
            <a:r>
              <a:rPr lang="en-US" b="1" dirty="0" err="1" smtClean="0"/>
              <a:t>dei</a:t>
            </a:r>
            <a:r>
              <a:rPr lang="en-US" b="1" dirty="0" smtClean="0"/>
              <a:t> </a:t>
            </a:r>
            <a:r>
              <a:rPr lang="en-US" b="1" dirty="0" err="1" smtClean="0"/>
              <a:t>sistemi</a:t>
            </a:r>
            <a:r>
              <a:rPr lang="en-US" b="1" dirty="0" smtClean="0"/>
              <a:t> </a:t>
            </a:r>
            <a:r>
              <a:rPr lang="en-US" b="1" dirty="0" err="1" smtClean="0"/>
              <a:t>di</a:t>
            </a:r>
            <a:r>
              <a:rPr lang="en-US" b="1" dirty="0" smtClean="0"/>
              <a:t> storage </a:t>
            </a:r>
            <a:r>
              <a:rPr lang="en-US" b="1" dirty="0" err="1" smtClean="0"/>
              <a:t>elettrico</a:t>
            </a:r>
            <a:r>
              <a:rPr lang="en-US" b="1" dirty="0" smtClean="0"/>
              <a:t>, con </a:t>
            </a:r>
            <a:r>
              <a:rPr lang="en-US" b="1" dirty="0" err="1" smtClean="0"/>
              <a:t>l’obiettivo</a:t>
            </a:r>
            <a:r>
              <a:rPr lang="en-US" b="1" dirty="0" smtClean="0"/>
              <a:t> </a:t>
            </a:r>
            <a:r>
              <a:rPr lang="en-US" b="1" dirty="0" err="1" smtClean="0"/>
              <a:t>di</a:t>
            </a:r>
            <a:r>
              <a:rPr lang="en-US" b="1" dirty="0" smtClean="0"/>
              <a:t> </a:t>
            </a:r>
            <a:r>
              <a:rPr lang="en-US" b="1" dirty="0" err="1" smtClean="0"/>
              <a:t>minimizzare</a:t>
            </a:r>
            <a:r>
              <a:rPr lang="en-US" b="1" dirty="0" smtClean="0"/>
              <a:t> </a:t>
            </a:r>
            <a:r>
              <a:rPr lang="en-US" b="1" dirty="0" err="1" smtClean="0"/>
              <a:t>i</a:t>
            </a:r>
            <a:r>
              <a:rPr lang="en-US" b="1" dirty="0" smtClean="0"/>
              <a:t> </a:t>
            </a:r>
            <a:r>
              <a:rPr lang="en-US" b="1" dirty="0" err="1" smtClean="0"/>
              <a:t>costi</a:t>
            </a:r>
            <a:r>
              <a:rPr lang="en-US" b="1" dirty="0" smtClean="0"/>
              <a:t> </a:t>
            </a:r>
            <a:r>
              <a:rPr lang="en-US" b="1" dirty="0" err="1" smtClean="0"/>
              <a:t>giornalieri</a:t>
            </a:r>
            <a:r>
              <a:rPr lang="en-US" b="1" dirty="0" smtClean="0"/>
              <a:t> </a:t>
            </a:r>
            <a:r>
              <a:rPr lang="en-US" b="1" dirty="0" err="1" smtClean="0"/>
              <a:t>di</a:t>
            </a:r>
            <a:r>
              <a:rPr lang="en-US" b="1" dirty="0" smtClean="0"/>
              <a:t> </a:t>
            </a:r>
            <a:r>
              <a:rPr lang="en-US" b="1" dirty="0" err="1" smtClean="0"/>
              <a:t>gestione</a:t>
            </a:r>
            <a:r>
              <a:rPr lang="en-US" dirty="0" smtClean="0"/>
              <a:t>.</a:t>
            </a:r>
          </a:p>
          <a:p>
            <a:pPr algn="just"/>
            <a:r>
              <a:rPr lang="en-US" dirty="0" smtClean="0">
                <a:sym typeface="Wingdings" pitchFamily="2" charset="2"/>
              </a:rPr>
              <a:t> </a:t>
            </a:r>
            <a:r>
              <a:rPr lang="en-US" dirty="0" err="1" smtClean="0">
                <a:sym typeface="Wingdings" pitchFamily="2" charset="2"/>
              </a:rPr>
              <a:t>Algoritmo</a:t>
            </a:r>
            <a:r>
              <a:rPr lang="en-US" dirty="0" smtClean="0">
                <a:sym typeface="Wingdings" pitchFamily="2" charset="2"/>
              </a:rPr>
              <a:t> </a:t>
            </a:r>
            <a:r>
              <a:rPr lang="en-US" dirty="0" err="1" smtClean="0">
                <a:sym typeface="Wingdings" pitchFamily="2" charset="2"/>
              </a:rPr>
              <a:t>di</a:t>
            </a:r>
            <a:r>
              <a:rPr lang="en-US" dirty="0" smtClean="0">
                <a:sym typeface="Wingdings" pitchFamily="2" charset="2"/>
              </a:rPr>
              <a:t> </a:t>
            </a:r>
            <a:r>
              <a:rPr lang="en-US" dirty="0" err="1" smtClean="0">
                <a:sym typeface="Wingdings" pitchFamily="2" charset="2"/>
              </a:rPr>
              <a:t>ottimizzazione</a:t>
            </a:r>
            <a:r>
              <a:rPr lang="en-US" dirty="0" smtClean="0">
                <a:sym typeface="Wingdings" pitchFamily="2" charset="2"/>
              </a:rPr>
              <a:t> (</a:t>
            </a:r>
            <a:r>
              <a:rPr lang="en-US" dirty="0" err="1" smtClean="0">
                <a:sym typeface="Wingdings" pitchFamily="2" charset="2"/>
              </a:rPr>
              <a:t>orizzonte</a:t>
            </a:r>
            <a:r>
              <a:rPr lang="en-US" dirty="0" smtClean="0">
                <a:sym typeface="Wingdings" pitchFamily="2" charset="2"/>
              </a:rPr>
              <a:t> </a:t>
            </a:r>
            <a:r>
              <a:rPr lang="en-US" dirty="0" err="1" smtClean="0">
                <a:sym typeface="Wingdings" pitchFamily="2" charset="2"/>
              </a:rPr>
              <a:t>temporale</a:t>
            </a:r>
            <a:r>
              <a:rPr lang="en-US" dirty="0" smtClean="0">
                <a:sym typeface="Wingdings" pitchFamily="2" charset="2"/>
              </a:rPr>
              <a:t>: 24 ore</a:t>
            </a:r>
            <a:r>
              <a:rPr lang="en-US" dirty="0" smtClean="0"/>
              <a:t>, </a:t>
            </a:r>
            <a:r>
              <a:rPr lang="en-US" dirty="0" err="1" smtClean="0"/>
              <a:t>suddiviso</a:t>
            </a:r>
            <a:r>
              <a:rPr lang="en-US" dirty="0" smtClean="0"/>
              <a:t> in </a:t>
            </a:r>
            <a:r>
              <a:rPr lang="en-US" dirty="0" err="1" smtClean="0"/>
              <a:t>intervalli</a:t>
            </a:r>
            <a:r>
              <a:rPr lang="en-US" dirty="0" smtClean="0"/>
              <a:t> </a:t>
            </a:r>
            <a:r>
              <a:rPr lang="en-US" dirty="0" err="1" smtClean="0"/>
              <a:t>da</a:t>
            </a:r>
            <a:r>
              <a:rPr lang="en-US" dirty="0" smtClean="0"/>
              <a:t> 15 min). </a:t>
            </a:r>
            <a:endParaRPr lang="en-US" i="1" dirty="0"/>
          </a:p>
          <a:p>
            <a:endParaRPr lang="en-US" dirty="0"/>
          </a:p>
          <a:p>
            <a:endParaRPr lang="en-US"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p:txBody>
      </p:sp>
      <p:sp>
        <p:nvSpPr>
          <p:cNvPr id="4" name="Ovale 3"/>
          <p:cNvSpPr/>
          <p:nvPr/>
        </p:nvSpPr>
        <p:spPr>
          <a:xfrm>
            <a:off x="6289964" y="2169728"/>
            <a:ext cx="5426907" cy="30939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2" name="Rettangolo arrotondato 1"/>
          <p:cNvSpPr/>
          <p:nvPr/>
        </p:nvSpPr>
        <p:spPr>
          <a:xfrm>
            <a:off x="7306235" y="1134047"/>
            <a:ext cx="3666565" cy="990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14" name="TextBox 7"/>
          <p:cNvSpPr txBox="1"/>
          <p:nvPr/>
        </p:nvSpPr>
        <p:spPr>
          <a:xfrm>
            <a:off x="6521860" y="1134047"/>
            <a:ext cx="5250990" cy="923330"/>
          </a:xfrm>
          <a:prstGeom prst="rect">
            <a:avLst/>
          </a:prstGeom>
          <a:noFill/>
        </p:spPr>
        <p:txBody>
          <a:bodyPr wrap="square" rtlCol="0">
            <a:spAutoFit/>
          </a:bodyPr>
          <a:lstStyle/>
          <a:p>
            <a:pPr algn="ctr"/>
            <a:r>
              <a:rPr lang="en-US" b="1" dirty="0" smtClean="0"/>
              <a:t>INPUT</a:t>
            </a:r>
            <a:endParaRPr lang="en-US" dirty="0" smtClean="0"/>
          </a:p>
          <a:p>
            <a:pPr algn="ctr"/>
            <a:r>
              <a:rPr lang="en-US" dirty="0" err="1" smtClean="0"/>
              <a:t>Previsione</a:t>
            </a:r>
            <a:r>
              <a:rPr lang="en-US" dirty="0" smtClean="0"/>
              <a:t> </a:t>
            </a:r>
            <a:r>
              <a:rPr lang="en-US" dirty="0" err="1" smtClean="0"/>
              <a:t>fonti</a:t>
            </a:r>
            <a:r>
              <a:rPr lang="en-US" dirty="0" smtClean="0"/>
              <a:t> </a:t>
            </a:r>
            <a:r>
              <a:rPr lang="en-US" dirty="0" err="1" smtClean="0"/>
              <a:t>rinnovabili</a:t>
            </a:r>
            <a:endParaRPr lang="en-US" dirty="0" smtClean="0"/>
          </a:p>
          <a:p>
            <a:pPr algn="ctr"/>
            <a:r>
              <a:rPr lang="en-US" dirty="0" err="1" smtClean="0"/>
              <a:t>Previsione</a:t>
            </a:r>
            <a:r>
              <a:rPr lang="en-US" dirty="0" smtClean="0"/>
              <a:t> </a:t>
            </a:r>
            <a:r>
              <a:rPr lang="en-US" dirty="0" err="1" smtClean="0"/>
              <a:t>carico</a:t>
            </a:r>
            <a:r>
              <a:rPr lang="en-US" dirty="0" smtClean="0"/>
              <a:t> </a:t>
            </a:r>
            <a:r>
              <a:rPr lang="en-US" dirty="0" err="1" smtClean="0"/>
              <a:t>elettrico</a:t>
            </a:r>
            <a:r>
              <a:rPr lang="en-US" dirty="0" smtClean="0"/>
              <a:t> e </a:t>
            </a:r>
            <a:r>
              <a:rPr lang="en-US" dirty="0" err="1" smtClean="0"/>
              <a:t>termico</a:t>
            </a:r>
            <a:endParaRPr lang="en-US" dirty="0"/>
          </a:p>
        </p:txBody>
      </p:sp>
      <p:pic>
        <p:nvPicPr>
          <p:cNvPr id="10" name="Immagin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11"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62251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68314" y="793839"/>
            <a:ext cx="9087104" cy="1107996"/>
          </a:xfrm>
          <a:prstGeom prst="rect">
            <a:avLst/>
          </a:prstGeom>
          <a:noFill/>
        </p:spPr>
        <p:txBody>
          <a:bodyPr wrap="square" rtlCol="0">
            <a:spAutoFit/>
          </a:bodyPr>
          <a:lstStyle/>
          <a:p>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Software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gestione</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energetica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della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analisi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previsionale</a:t>
            </a:r>
            <a:endPar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endParaRPr lang="en-US" dirty="0"/>
          </a:p>
          <a:p>
            <a:endParaRPr lang="en-US"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p:txBody>
      </p:sp>
      <p:grpSp>
        <p:nvGrpSpPr>
          <p:cNvPr id="2" name="Gruppo 1"/>
          <p:cNvGrpSpPr/>
          <p:nvPr/>
        </p:nvGrpSpPr>
        <p:grpSpPr>
          <a:xfrm>
            <a:off x="1185806" y="1885001"/>
            <a:ext cx="9521622" cy="3840888"/>
            <a:chOff x="1198506" y="2237608"/>
            <a:chExt cx="9521622" cy="3840888"/>
          </a:xfrm>
        </p:grpSpPr>
        <p:sp>
          <p:nvSpPr>
            <p:cNvPr id="4" name="Round Diagonal Corner Rectangle 1"/>
            <p:cNvSpPr/>
            <p:nvPr/>
          </p:nvSpPr>
          <p:spPr>
            <a:xfrm>
              <a:off x="1198506" y="3449885"/>
              <a:ext cx="2939053" cy="155631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Storico</a:t>
              </a:r>
              <a:r>
                <a:rPr lang="en-US" dirty="0" smtClean="0">
                  <a:solidFill>
                    <a:schemeClr val="tx1"/>
                  </a:solidFill>
                </a:rPr>
                <a:t> </a:t>
              </a:r>
              <a:r>
                <a:rPr lang="en-US" dirty="0" err="1" smtClean="0">
                  <a:solidFill>
                    <a:schemeClr val="tx1"/>
                  </a:solidFill>
                </a:rPr>
                <a:t>dei</a:t>
              </a:r>
              <a:r>
                <a:rPr lang="en-US" dirty="0" smtClean="0">
                  <a:solidFill>
                    <a:schemeClr val="tx1"/>
                  </a:solidFill>
                </a:rPr>
                <a:t> </a:t>
              </a:r>
              <a:r>
                <a:rPr lang="en-US" dirty="0" err="1" smtClean="0">
                  <a:solidFill>
                    <a:schemeClr val="tx1"/>
                  </a:solidFill>
                </a:rPr>
                <a:t>carichi</a:t>
              </a:r>
              <a:r>
                <a:rPr lang="en-US" dirty="0" smtClean="0">
                  <a:solidFill>
                    <a:schemeClr val="tx1"/>
                  </a:solidFill>
                </a:rPr>
                <a:t> (</a:t>
              </a:r>
              <a:r>
                <a:rPr lang="en-US" dirty="0" err="1" smtClean="0">
                  <a:solidFill>
                    <a:schemeClr val="tx1"/>
                  </a:solidFill>
                </a:rPr>
                <a:t>elettrico</a:t>
              </a:r>
              <a:r>
                <a:rPr lang="en-US" dirty="0" smtClean="0">
                  <a:solidFill>
                    <a:schemeClr val="tx1"/>
                  </a:solidFill>
                </a:rPr>
                <a:t> e </a:t>
              </a:r>
              <a:r>
                <a:rPr lang="en-US" dirty="0" err="1" smtClean="0">
                  <a:solidFill>
                    <a:schemeClr val="tx1"/>
                  </a:solidFill>
                </a:rPr>
                <a:t>termico</a:t>
              </a:r>
              <a:r>
                <a:rPr lang="en-US" dirty="0" smtClean="0">
                  <a:solidFill>
                    <a:schemeClr val="tx1"/>
                  </a:solidFill>
                </a:rPr>
                <a:t>)</a:t>
              </a:r>
            </a:p>
            <a:p>
              <a:pPr algn="ctr"/>
              <a:r>
                <a:rPr lang="en-US" dirty="0" smtClean="0">
                  <a:solidFill>
                    <a:schemeClr val="tx1"/>
                  </a:solidFill>
                </a:rPr>
                <a:t>e </a:t>
              </a:r>
              <a:r>
                <a:rPr lang="en-US" dirty="0" err="1" smtClean="0">
                  <a:solidFill>
                    <a:schemeClr val="tx1"/>
                  </a:solidFill>
                </a:rPr>
                <a:t>previsioni</a:t>
              </a:r>
              <a:r>
                <a:rPr lang="en-US" dirty="0" smtClean="0">
                  <a:solidFill>
                    <a:schemeClr val="tx1"/>
                  </a:solidFill>
                </a:rPr>
                <a:t> </a:t>
              </a:r>
              <a:r>
                <a:rPr lang="en-US" dirty="0" err="1" smtClean="0">
                  <a:solidFill>
                    <a:schemeClr val="tx1"/>
                  </a:solidFill>
                </a:rPr>
                <a:t>meteo</a:t>
              </a:r>
              <a:endParaRPr lang="en-US" dirty="0" smtClean="0">
                <a:solidFill>
                  <a:schemeClr val="tx1"/>
                </a:solidFill>
              </a:endParaRPr>
            </a:p>
          </p:txBody>
        </p:sp>
        <p:sp>
          <p:nvSpPr>
            <p:cNvPr id="5" name="Plus 7"/>
            <p:cNvSpPr/>
            <p:nvPr/>
          </p:nvSpPr>
          <p:spPr>
            <a:xfrm>
              <a:off x="4243923" y="3946097"/>
              <a:ext cx="665018" cy="7153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9"/>
            <p:cNvSpPr/>
            <p:nvPr/>
          </p:nvSpPr>
          <p:spPr>
            <a:xfrm>
              <a:off x="7247352" y="3946097"/>
              <a:ext cx="927282" cy="56388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 Diagonal Corner Rectangle 12"/>
            <p:cNvSpPr/>
            <p:nvPr/>
          </p:nvSpPr>
          <p:spPr>
            <a:xfrm>
              <a:off x="5015305" y="3539187"/>
              <a:ext cx="2125683" cy="140128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Analisi</a:t>
              </a:r>
              <a:r>
                <a:rPr lang="en-US" dirty="0" smtClean="0">
                  <a:solidFill>
                    <a:schemeClr val="tx1"/>
                  </a:solidFill>
                </a:rPr>
                <a:t> </a:t>
              </a:r>
              <a:r>
                <a:rPr lang="en-US" dirty="0" err="1" smtClean="0">
                  <a:solidFill>
                    <a:schemeClr val="tx1"/>
                  </a:solidFill>
                </a:rPr>
                <a:t>statistica</a:t>
              </a:r>
              <a:endParaRPr lang="en-US" dirty="0" smtClean="0">
                <a:solidFill>
                  <a:schemeClr val="tx1"/>
                </a:solidFill>
              </a:endParaRPr>
            </a:p>
          </p:txBody>
        </p:sp>
        <p:pic>
          <p:nvPicPr>
            <p:cNvPr id="9"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80998" y="4278496"/>
              <a:ext cx="2439130" cy="1800000"/>
            </a:xfrm>
            <a:prstGeom prst="rect">
              <a:avLst/>
            </a:prstGeom>
          </p:spPr>
        </p:pic>
        <p:pic>
          <p:nvPicPr>
            <p:cNvPr id="10"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80998" y="2237608"/>
              <a:ext cx="2439130" cy="1800000"/>
            </a:xfrm>
            <a:prstGeom prst="rect">
              <a:avLst/>
            </a:prstGeom>
          </p:spPr>
        </p:pic>
        <p:sp>
          <p:nvSpPr>
            <p:cNvPr id="11" name="CasellaDiTesto 10"/>
            <p:cNvSpPr txBox="1"/>
            <p:nvPr/>
          </p:nvSpPr>
          <p:spPr>
            <a:xfrm>
              <a:off x="5638245" y="2316794"/>
              <a:ext cx="2640638" cy="369332"/>
            </a:xfrm>
            <a:prstGeom prst="rect">
              <a:avLst/>
            </a:prstGeom>
            <a:noFill/>
          </p:spPr>
          <p:txBody>
            <a:bodyPr wrap="square" rtlCol="0">
              <a:spAutoFit/>
            </a:bodyPr>
            <a:lstStyle/>
            <a:p>
              <a:r>
                <a:rPr lang="en-US" dirty="0" err="1" smtClean="0"/>
                <a:t>Previsione</a:t>
              </a:r>
              <a:r>
                <a:rPr lang="en-US" dirty="0" smtClean="0"/>
                <a:t> </a:t>
              </a:r>
              <a:r>
                <a:rPr lang="en-US" dirty="0" err="1" smtClean="0"/>
                <a:t>carico</a:t>
              </a:r>
              <a:r>
                <a:rPr lang="en-US" dirty="0" smtClean="0"/>
                <a:t> </a:t>
              </a:r>
              <a:r>
                <a:rPr lang="en-US" dirty="0" err="1" smtClean="0"/>
                <a:t>elettrico</a:t>
              </a:r>
              <a:endParaRPr lang="it-IT" dirty="0"/>
            </a:p>
          </p:txBody>
        </p:sp>
        <p:sp>
          <p:nvSpPr>
            <p:cNvPr id="12" name="CasellaDiTesto 11"/>
            <p:cNvSpPr txBox="1"/>
            <p:nvPr/>
          </p:nvSpPr>
          <p:spPr>
            <a:xfrm>
              <a:off x="5652534" y="5474867"/>
              <a:ext cx="2640638" cy="369332"/>
            </a:xfrm>
            <a:prstGeom prst="rect">
              <a:avLst/>
            </a:prstGeom>
            <a:noFill/>
          </p:spPr>
          <p:txBody>
            <a:bodyPr wrap="square" rtlCol="0">
              <a:spAutoFit/>
            </a:bodyPr>
            <a:lstStyle/>
            <a:p>
              <a:r>
                <a:rPr lang="en-US" dirty="0" err="1" smtClean="0"/>
                <a:t>Previsione</a:t>
              </a:r>
              <a:r>
                <a:rPr lang="en-US" dirty="0" smtClean="0"/>
                <a:t> </a:t>
              </a:r>
              <a:r>
                <a:rPr lang="en-US" dirty="0" err="1" smtClean="0"/>
                <a:t>carico</a:t>
              </a:r>
              <a:r>
                <a:rPr lang="en-US" dirty="0" smtClean="0"/>
                <a:t> </a:t>
              </a:r>
              <a:r>
                <a:rPr lang="en-US" dirty="0" err="1" smtClean="0"/>
                <a:t>termico</a:t>
              </a:r>
              <a:endParaRPr lang="it-IT" dirty="0"/>
            </a:p>
          </p:txBody>
        </p:sp>
      </p:grpSp>
      <p:pic>
        <p:nvPicPr>
          <p:cNvPr id="15" name="Immagin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16" name="Picture 2" descr="Immagine in linea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6442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306414" y="666839"/>
            <a:ext cx="8100985" cy="1107996"/>
          </a:xfrm>
          <a:prstGeom prst="rect">
            <a:avLst/>
          </a:prstGeom>
          <a:noFill/>
        </p:spPr>
        <p:txBody>
          <a:bodyPr wrap="square" rtlCol="0">
            <a:spAutoFit/>
          </a:bodyPr>
          <a:lstStyle/>
          <a:p>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Software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di</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gestione</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energetica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della</a:t>
            </a:r>
            <a:r>
              <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 </a:t>
            </a:r>
            <a:r>
              <a:rPr lang="en-US"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risultati</a:t>
            </a:r>
            <a:endParaRPr lang="en-US"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a:p>
            <a:endParaRPr lang="en-US" dirty="0"/>
          </a:p>
          <a:p>
            <a:endParaRPr lang="en-US"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p:txBody>
      </p:sp>
      <p:pic>
        <p:nvPicPr>
          <p:cNvPr id="14"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0332" y="1309737"/>
            <a:ext cx="6136739" cy="3035157"/>
          </a:xfrm>
          <a:prstGeom prst="rect">
            <a:avLst/>
          </a:prstGeom>
        </p:spPr>
      </p:pic>
      <p:sp>
        <p:nvSpPr>
          <p:cNvPr id="15" name="CasellaDiTesto 14"/>
          <p:cNvSpPr txBox="1"/>
          <p:nvPr/>
        </p:nvSpPr>
        <p:spPr>
          <a:xfrm>
            <a:off x="385371" y="4425576"/>
            <a:ext cx="5766660" cy="369332"/>
          </a:xfrm>
          <a:prstGeom prst="rect">
            <a:avLst/>
          </a:prstGeom>
          <a:noFill/>
        </p:spPr>
        <p:txBody>
          <a:bodyPr wrap="square" rtlCol="0">
            <a:spAutoFit/>
          </a:bodyPr>
          <a:lstStyle/>
          <a:p>
            <a:pPr algn="ctr"/>
            <a:r>
              <a:rPr lang="en-US" dirty="0" err="1" smtClean="0">
                <a:latin typeface="Garamond" panose="02020404030301010803" pitchFamily="18" charset="0"/>
              </a:rPr>
              <a:t>Profili</a:t>
            </a:r>
            <a:r>
              <a:rPr lang="en-US" dirty="0" smtClean="0">
                <a:latin typeface="Garamond" panose="02020404030301010803" pitchFamily="18" charset="0"/>
              </a:rPr>
              <a:t> </a:t>
            </a:r>
            <a:r>
              <a:rPr lang="en-US" dirty="0" err="1" smtClean="0">
                <a:latin typeface="Garamond" panose="02020404030301010803" pitchFamily="18" charset="0"/>
              </a:rPr>
              <a:t>di</a:t>
            </a:r>
            <a:r>
              <a:rPr lang="en-US" dirty="0" smtClean="0">
                <a:latin typeface="Garamond" panose="02020404030301010803" pitchFamily="18" charset="0"/>
              </a:rPr>
              <a:t> </a:t>
            </a:r>
            <a:r>
              <a:rPr lang="en-US" dirty="0" err="1" smtClean="0">
                <a:latin typeface="Garamond" panose="02020404030301010803" pitchFamily="18" charset="0"/>
              </a:rPr>
              <a:t>generazione</a:t>
            </a:r>
            <a:r>
              <a:rPr lang="en-US" dirty="0" smtClean="0">
                <a:latin typeface="Garamond" panose="02020404030301010803" pitchFamily="18" charset="0"/>
              </a:rPr>
              <a:t> </a:t>
            </a:r>
            <a:r>
              <a:rPr lang="en-US" dirty="0" err="1" smtClean="0">
                <a:latin typeface="Garamond" panose="02020404030301010803" pitchFamily="18" charset="0"/>
              </a:rPr>
              <a:t>elettrica</a:t>
            </a:r>
            <a:r>
              <a:rPr lang="en-US" dirty="0" smtClean="0">
                <a:latin typeface="Garamond" panose="02020404030301010803" pitchFamily="18" charset="0"/>
              </a:rPr>
              <a:t> </a:t>
            </a:r>
            <a:r>
              <a:rPr lang="en-US" dirty="0" err="1" smtClean="0">
                <a:latin typeface="Garamond" panose="02020404030301010803" pitchFamily="18" charset="0"/>
              </a:rPr>
              <a:t>degli</a:t>
            </a:r>
            <a:r>
              <a:rPr lang="en-US" dirty="0" smtClean="0">
                <a:latin typeface="Garamond" panose="02020404030301010803" pitchFamily="18" charset="0"/>
              </a:rPr>
              <a:t> </a:t>
            </a:r>
            <a:r>
              <a:rPr lang="en-US" dirty="0" err="1" smtClean="0">
                <a:latin typeface="Garamond" panose="02020404030301010803" pitchFamily="18" charset="0"/>
              </a:rPr>
              <a:t>impianti</a:t>
            </a:r>
            <a:r>
              <a:rPr lang="en-US" dirty="0" smtClean="0">
                <a:latin typeface="Garamond" panose="02020404030301010803" pitchFamily="18" charset="0"/>
              </a:rPr>
              <a:t> (21 </a:t>
            </a:r>
            <a:r>
              <a:rPr lang="en-US" dirty="0" err="1" smtClean="0">
                <a:latin typeface="Garamond" panose="02020404030301010803" pitchFamily="18" charset="0"/>
              </a:rPr>
              <a:t>giugno</a:t>
            </a:r>
            <a:r>
              <a:rPr lang="en-US" dirty="0" smtClean="0">
                <a:latin typeface="Garamond" panose="02020404030301010803" pitchFamily="18" charset="0"/>
              </a:rPr>
              <a:t> 2014)</a:t>
            </a:r>
            <a:endParaRPr lang="it-IT" dirty="0">
              <a:latin typeface="Garamond" panose="02020404030301010803" pitchFamily="18" charset="0"/>
            </a:endParaRPr>
          </a:p>
        </p:txBody>
      </p:sp>
      <p:pic>
        <p:nvPicPr>
          <p:cNvPr id="1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32281" y="3679266"/>
            <a:ext cx="5611970" cy="2728756"/>
          </a:xfrm>
          <a:prstGeom prst="rect">
            <a:avLst/>
          </a:prstGeom>
        </p:spPr>
      </p:pic>
      <p:sp>
        <p:nvSpPr>
          <p:cNvPr id="17" name="CasellaDiTesto 16"/>
          <p:cNvSpPr txBox="1"/>
          <p:nvPr/>
        </p:nvSpPr>
        <p:spPr>
          <a:xfrm>
            <a:off x="6463552" y="3273320"/>
            <a:ext cx="5674658" cy="369332"/>
          </a:xfrm>
          <a:prstGeom prst="rect">
            <a:avLst/>
          </a:prstGeom>
          <a:noFill/>
        </p:spPr>
        <p:txBody>
          <a:bodyPr wrap="square" rtlCol="0">
            <a:spAutoFit/>
          </a:bodyPr>
          <a:lstStyle/>
          <a:p>
            <a:pPr algn="ctr"/>
            <a:r>
              <a:rPr lang="en-US" dirty="0" err="1" smtClean="0">
                <a:latin typeface="Garamond" panose="02020404030301010803" pitchFamily="18" charset="0"/>
              </a:rPr>
              <a:t>Profili</a:t>
            </a:r>
            <a:r>
              <a:rPr lang="en-US" dirty="0" smtClean="0">
                <a:latin typeface="Garamond" panose="02020404030301010803" pitchFamily="18" charset="0"/>
              </a:rPr>
              <a:t> </a:t>
            </a:r>
            <a:r>
              <a:rPr lang="en-US" dirty="0" err="1" smtClean="0">
                <a:latin typeface="Garamond" panose="02020404030301010803" pitchFamily="18" charset="0"/>
              </a:rPr>
              <a:t>di</a:t>
            </a:r>
            <a:r>
              <a:rPr lang="en-US" dirty="0" smtClean="0">
                <a:latin typeface="Garamond" panose="02020404030301010803" pitchFamily="18" charset="0"/>
              </a:rPr>
              <a:t> </a:t>
            </a:r>
            <a:r>
              <a:rPr lang="en-US" dirty="0" err="1" smtClean="0">
                <a:latin typeface="Garamond" panose="02020404030301010803" pitchFamily="18" charset="0"/>
              </a:rPr>
              <a:t>generazione</a:t>
            </a:r>
            <a:r>
              <a:rPr lang="en-US" dirty="0" smtClean="0">
                <a:latin typeface="Garamond" panose="02020404030301010803" pitchFamily="18" charset="0"/>
              </a:rPr>
              <a:t> </a:t>
            </a:r>
            <a:r>
              <a:rPr lang="en-US" dirty="0" err="1" smtClean="0">
                <a:latin typeface="Garamond" panose="02020404030301010803" pitchFamily="18" charset="0"/>
              </a:rPr>
              <a:t>termica</a:t>
            </a:r>
            <a:r>
              <a:rPr lang="en-US" dirty="0" smtClean="0">
                <a:latin typeface="Garamond" panose="02020404030301010803" pitchFamily="18" charset="0"/>
              </a:rPr>
              <a:t> </a:t>
            </a:r>
            <a:r>
              <a:rPr lang="en-US" dirty="0" err="1" smtClean="0">
                <a:latin typeface="Garamond" panose="02020404030301010803" pitchFamily="18" charset="0"/>
              </a:rPr>
              <a:t>degli</a:t>
            </a:r>
            <a:r>
              <a:rPr lang="en-US" dirty="0" smtClean="0">
                <a:latin typeface="Garamond" panose="02020404030301010803" pitchFamily="18" charset="0"/>
              </a:rPr>
              <a:t> </a:t>
            </a:r>
            <a:r>
              <a:rPr lang="en-US" dirty="0" err="1" smtClean="0">
                <a:latin typeface="Garamond" panose="02020404030301010803" pitchFamily="18" charset="0"/>
              </a:rPr>
              <a:t>impianti</a:t>
            </a:r>
            <a:r>
              <a:rPr lang="en-US" dirty="0" smtClean="0">
                <a:latin typeface="Garamond" panose="02020404030301010803" pitchFamily="18" charset="0"/>
              </a:rPr>
              <a:t> (1 </a:t>
            </a:r>
            <a:r>
              <a:rPr lang="en-US" dirty="0" err="1" smtClean="0">
                <a:latin typeface="Garamond" panose="02020404030301010803" pitchFamily="18" charset="0"/>
              </a:rPr>
              <a:t>febbraio</a:t>
            </a:r>
            <a:r>
              <a:rPr lang="en-US" dirty="0" smtClean="0">
                <a:latin typeface="Garamond" panose="02020404030301010803" pitchFamily="18" charset="0"/>
              </a:rPr>
              <a:t> 2014)</a:t>
            </a:r>
            <a:endParaRPr lang="it-IT" dirty="0">
              <a:latin typeface="Garamond" panose="02020404030301010803" pitchFamily="18" charset="0"/>
            </a:endParaRPr>
          </a:p>
        </p:txBody>
      </p:sp>
      <p:pic>
        <p:nvPicPr>
          <p:cNvPr id="8" name="Immagin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9" name="Picture 2" descr="Immagine in linea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1193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27748" y="605333"/>
            <a:ext cx="11127758"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5896" tIns="44666" rIns="85896" bIns="44666"/>
          <a:lstStyle>
            <a:lvl1pPr defTabSz="835025" eaLnBrk="0" hangingPunct="0">
              <a:defRPr>
                <a:solidFill>
                  <a:schemeClr val="tx1"/>
                </a:solidFill>
                <a:latin typeface="Arial" charset="0"/>
                <a:ea typeface="ＭＳ Ｐゴシック" charset="-128"/>
              </a:defRPr>
            </a:lvl1pPr>
            <a:lvl2pPr marL="371475" indent="-285750" defTabSz="835025" eaLnBrk="0" hangingPunct="0">
              <a:defRPr>
                <a:solidFill>
                  <a:schemeClr val="tx1"/>
                </a:solidFill>
                <a:latin typeface="Arial" charset="0"/>
                <a:ea typeface="ＭＳ Ｐゴシック" charset="-128"/>
              </a:defRPr>
            </a:lvl2pPr>
            <a:lvl3pPr marL="828675" indent="-285750" defTabSz="835025" eaLnBrk="0" hangingPunct="0">
              <a:defRPr>
                <a:solidFill>
                  <a:schemeClr val="tx1"/>
                </a:solidFill>
                <a:latin typeface="Arial" charset="0"/>
                <a:ea typeface="ＭＳ Ｐゴシック" charset="-128"/>
              </a:defRPr>
            </a:lvl3pPr>
            <a:lvl4pPr marL="1600200" indent="-228600" defTabSz="835025" eaLnBrk="0" hangingPunct="0">
              <a:defRPr>
                <a:solidFill>
                  <a:schemeClr val="tx1"/>
                </a:solidFill>
                <a:latin typeface="Arial" charset="0"/>
                <a:ea typeface="ＭＳ Ｐゴシック" charset="-128"/>
              </a:defRPr>
            </a:lvl4pPr>
            <a:lvl5pPr marL="2057400" indent="-228600" defTabSz="835025" eaLnBrk="0" hangingPunct="0">
              <a:defRPr>
                <a:solidFill>
                  <a:schemeClr val="tx1"/>
                </a:solidFill>
                <a:latin typeface="Arial" charset="0"/>
                <a:ea typeface="ＭＳ Ｐゴシック" charset="-128"/>
              </a:defRPr>
            </a:lvl5pPr>
            <a:lvl6pPr marL="2514600" indent="-228600" defTabSz="8350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350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350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35025" eaLnBrk="0" fontAlgn="base" hangingPunct="0">
              <a:spcBef>
                <a:spcPct val="0"/>
              </a:spcBef>
              <a:spcAft>
                <a:spcPct val="0"/>
              </a:spcAft>
              <a:defRPr>
                <a:solidFill>
                  <a:schemeClr val="tx1"/>
                </a:solidFill>
                <a:latin typeface="Arial" charset="0"/>
                <a:ea typeface="ＭＳ Ｐゴシック" charset="-128"/>
              </a:defRPr>
            </a:lvl9pPr>
          </a:lstStyle>
          <a:p>
            <a:pPr defTabSz="914400" eaLnBrk="1" hangingPunct="1">
              <a:lnSpc>
                <a:spcPct val="110000"/>
              </a:lnSpc>
              <a:spcBef>
                <a:spcPct val="30000"/>
              </a:spcBef>
            </a:pP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Il progetto Smart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Energy Building (SEB</a:t>
            </a: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a:t>
            </a:r>
          </a:p>
          <a:p>
            <a:pPr marL="85725" lvl="1" indent="0" algn="just" eaLnBrk="1" hangingPunct="1">
              <a:lnSpc>
                <a:spcPct val="150000"/>
              </a:lnSpc>
              <a:spcAft>
                <a:spcPts val="600"/>
              </a:spcAft>
            </a:pPr>
            <a:r>
              <a:rPr lang="it-IT" altLang="it-IT" sz="2000" dirty="0" smtClean="0">
                <a:latin typeface="Garamond" panose="02020404030301010803" pitchFamily="18" charset="0"/>
                <a:cs typeface="Arial" charset="0"/>
              </a:rPr>
              <a:t>SEB è un progetto speciale nel settore dell’efficienza energetica finanziato dal Ministero dell’Ambiente e della Tutela del Territorio e del Mare (MATTM)</a:t>
            </a:r>
            <a:r>
              <a:rPr lang="en-US" altLang="it-IT" sz="2000" dirty="0" smtClean="0">
                <a:latin typeface="Garamond" panose="02020404030301010803" pitchFamily="18" charset="0"/>
                <a:cs typeface="Arial" charset="0"/>
              </a:rPr>
              <a:t>. SEB </a:t>
            </a:r>
            <a:r>
              <a:rPr lang="en-US" altLang="it-IT" sz="2000" dirty="0" smtClean="0">
                <a:latin typeface="Garamond" panose="02020404030301010803" pitchFamily="18" charset="0"/>
                <a:cs typeface="Arial" charset="0"/>
              </a:rPr>
              <a:t>è</a:t>
            </a:r>
            <a:r>
              <a:rPr lang="en-US" altLang="it-IT" sz="2000" dirty="0" smtClean="0">
                <a:latin typeface="Garamond" panose="02020404030301010803" pitchFamily="18" charset="0"/>
                <a:cs typeface="Arial" charset="0"/>
              </a:rPr>
              <a:t> </a:t>
            </a:r>
            <a:r>
              <a:rPr lang="en-US" altLang="it-IT" sz="2000" dirty="0" smtClean="0">
                <a:latin typeface="Garamond" panose="02020404030301010803" pitchFamily="18" charset="0"/>
                <a:cs typeface="Arial" charset="0"/>
              </a:rPr>
              <a:t>un </a:t>
            </a:r>
            <a:r>
              <a:rPr lang="en-US" altLang="it-IT" sz="2000" dirty="0" err="1" smtClean="0">
                <a:latin typeface="Garamond" panose="02020404030301010803" pitchFamily="18" charset="0"/>
                <a:cs typeface="Arial" charset="0"/>
              </a:rPr>
              <a:t>edificio</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sostenibile</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dal</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punto</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di</a:t>
            </a:r>
            <a:r>
              <a:rPr lang="en-US" altLang="it-IT" sz="2000" dirty="0" smtClean="0">
                <a:latin typeface="Garamond" panose="02020404030301010803" pitchFamily="18" charset="0"/>
                <a:cs typeface="Arial" charset="0"/>
              </a:rPr>
              <a:t> vista </a:t>
            </a:r>
            <a:r>
              <a:rPr lang="en-US" altLang="it-IT" sz="2000" dirty="0" err="1" smtClean="0">
                <a:latin typeface="Garamond" panose="02020404030301010803" pitchFamily="18" charset="0"/>
                <a:cs typeface="Arial" charset="0"/>
              </a:rPr>
              <a:t>energetico</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ed</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ambientale</a:t>
            </a:r>
            <a:r>
              <a:rPr lang="en-US" altLang="it-IT" sz="2000" dirty="0" smtClean="0">
                <a:latin typeface="Garamond" panose="02020404030301010803" pitchFamily="18" charset="0"/>
                <a:cs typeface="Arial" charset="0"/>
              </a:rPr>
              <a:t> e </a:t>
            </a:r>
            <a:r>
              <a:rPr lang="en-US" altLang="it-IT" sz="2000" dirty="0" err="1" smtClean="0">
                <a:latin typeface="Garamond" panose="02020404030301010803" pitchFamily="18" charset="0"/>
                <a:cs typeface="Arial" charset="0"/>
              </a:rPr>
              <a:t>verrà</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connesso</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alla</a:t>
            </a:r>
            <a:r>
              <a:rPr lang="en-US" altLang="it-IT" sz="2000" dirty="0" smtClean="0">
                <a:latin typeface="Garamond" panose="02020404030301010803" pitchFamily="18" charset="0"/>
                <a:cs typeface="Arial" charset="0"/>
              </a:rPr>
              <a:t> SPM come un “energy </a:t>
            </a:r>
            <a:r>
              <a:rPr lang="en-US" altLang="it-IT" sz="2000" dirty="0" err="1" smtClean="0">
                <a:latin typeface="Garamond" panose="02020404030301010803" pitchFamily="18" charset="0"/>
                <a:cs typeface="Arial" charset="0"/>
              </a:rPr>
              <a:t>prosumer</a:t>
            </a:r>
            <a:r>
              <a:rPr lang="en-US" altLang="it-IT" sz="2000" dirty="0" smtClean="0">
                <a:latin typeface="Garamond" panose="02020404030301010803" pitchFamily="18" charset="0"/>
                <a:cs typeface="Arial" charset="0"/>
              </a:rPr>
              <a:t>”. E’ </a:t>
            </a:r>
            <a:r>
              <a:rPr lang="en-US" altLang="it-IT" sz="2000" dirty="0" err="1" smtClean="0">
                <a:latin typeface="Garamond" panose="02020404030301010803" pitchFamily="18" charset="0"/>
                <a:cs typeface="Arial" charset="0"/>
              </a:rPr>
              <a:t>caratterizzato</a:t>
            </a:r>
            <a:r>
              <a:rPr lang="en-US" altLang="it-IT" sz="2000" dirty="0" smtClean="0">
                <a:latin typeface="Garamond" panose="02020404030301010803" pitchFamily="18" charset="0"/>
                <a:cs typeface="Arial" charset="0"/>
              </a:rPr>
              <a:t> </a:t>
            </a:r>
            <a:r>
              <a:rPr lang="en-US" altLang="it-IT" sz="2000" dirty="0" err="1" smtClean="0">
                <a:latin typeface="Garamond" panose="02020404030301010803" pitchFamily="18" charset="0"/>
                <a:cs typeface="Arial" charset="0"/>
              </a:rPr>
              <a:t>da</a:t>
            </a:r>
            <a:r>
              <a:rPr lang="en-US" altLang="it-IT" sz="2000" dirty="0" smtClean="0">
                <a:latin typeface="Garamond" panose="02020404030301010803" pitchFamily="18" charset="0"/>
                <a:cs typeface="Arial" charset="0"/>
              </a:rPr>
              <a:t>:</a:t>
            </a:r>
            <a:endParaRPr lang="en-US" altLang="it-IT" sz="2000" dirty="0">
              <a:latin typeface="Garamond" panose="02020404030301010803" pitchFamily="18" charset="0"/>
              <a:cs typeface="Arial" charset="0"/>
            </a:endParaRPr>
          </a:p>
          <a:p>
            <a:pPr marL="358775" lvl="2" indent="-179388" eaLnBrk="1" hangingPunct="1">
              <a:lnSpc>
                <a:spcPct val="150000"/>
              </a:lnSpc>
              <a:spcAft>
                <a:spcPts val="600"/>
              </a:spcAft>
              <a:buFont typeface="Arial" charset="0"/>
              <a:buChar char="•"/>
            </a:pPr>
            <a:r>
              <a:rPr lang="it-IT" altLang="it-IT" sz="2000" dirty="0" smtClean="0">
                <a:latin typeface="Garamond" panose="02020404030301010803" pitchFamily="18" charset="0"/>
                <a:sym typeface="Symbol" pitchFamily="18" charset="2"/>
              </a:rPr>
              <a:t>impianto di riscaldamento a pompa di calore geotermica</a:t>
            </a:r>
            <a:endParaRPr lang="it-IT" altLang="it-IT" sz="2000" dirty="0">
              <a:latin typeface="Garamond" panose="02020404030301010803" pitchFamily="18" charset="0"/>
              <a:sym typeface="Symbol" pitchFamily="18" charset="2"/>
            </a:endParaRPr>
          </a:p>
          <a:p>
            <a:pPr marL="358775" lvl="2" indent="-179388" eaLnBrk="1" hangingPunct="1">
              <a:lnSpc>
                <a:spcPct val="150000"/>
              </a:lnSpc>
              <a:spcAft>
                <a:spcPts val="600"/>
              </a:spcAft>
              <a:buFont typeface="Arial" charset="0"/>
              <a:buChar char="•"/>
            </a:pPr>
            <a:r>
              <a:rPr lang="it-IT" altLang="it-IT" sz="2000" dirty="0" smtClean="0">
                <a:latin typeface="Garamond" panose="02020404030301010803" pitchFamily="18" charset="0"/>
                <a:sym typeface="Symbol" pitchFamily="18" charset="2"/>
              </a:rPr>
              <a:t>impianto fotovoltaico sulla </a:t>
            </a:r>
            <a:r>
              <a:rPr lang="it-IT" altLang="it-IT" sz="2000" dirty="0" smtClean="0">
                <a:latin typeface="Garamond" panose="02020404030301010803" pitchFamily="18" charset="0"/>
                <a:sym typeface="Symbol" pitchFamily="18" charset="2"/>
              </a:rPr>
              <a:t>copertura (</a:t>
            </a:r>
            <a:r>
              <a:rPr lang="it-IT" altLang="it-IT" sz="2000" dirty="0" smtClean="0">
                <a:latin typeface="Garamond" panose="02020404030301010803" pitchFamily="18" charset="0"/>
                <a:sym typeface="Symbol" pitchFamily="18" charset="2"/>
              </a:rPr>
              <a:t>20 </a:t>
            </a:r>
            <a:r>
              <a:rPr lang="it-IT" altLang="it-IT" sz="2000" dirty="0">
                <a:latin typeface="Garamond" panose="02020404030301010803" pitchFamily="18" charset="0"/>
                <a:sym typeface="Symbol" pitchFamily="18" charset="2"/>
              </a:rPr>
              <a:t>kW</a:t>
            </a:r>
            <a:r>
              <a:rPr lang="it-IT" altLang="it-IT" sz="2000" baseline="-25000" dirty="0">
                <a:latin typeface="Garamond" panose="02020404030301010803" pitchFamily="18" charset="0"/>
                <a:sym typeface="Symbol" pitchFamily="18" charset="2"/>
              </a:rPr>
              <a:t>p</a:t>
            </a:r>
            <a:r>
              <a:rPr lang="it-IT" altLang="it-IT" sz="2000" dirty="0">
                <a:latin typeface="Garamond" panose="02020404030301010803" pitchFamily="18" charset="0"/>
                <a:sym typeface="Symbol" pitchFamily="18" charset="2"/>
              </a:rPr>
              <a:t>)</a:t>
            </a:r>
          </a:p>
          <a:p>
            <a:pPr marL="358775" lvl="2" indent="-179388" eaLnBrk="1" hangingPunct="1">
              <a:lnSpc>
                <a:spcPct val="150000"/>
              </a:lnSpc>
              <a:spcAft>
                <a:spcPts val="600"/>
              </a:spcAft>
              <a:buFont typeface="Arial" charset="0"/>
              <a:buChar char="•"/>
            </a:pPr>
            <a:r>
              <a:rPr lang="it-IT" altLang="it-IT" sz="2000" smtClean="0">
                <a:latin typeface="Garamond" panose="02020404030301010803" pitchFamily="18" charset="0"/>
                <a:sym typeface="Symbol" pitchFamily="18" charset="2"/>
              </a:rPr>
              <a:t>micro </a:t>
            </a:r>
            <a:r>
              <a:rPr lang="it-IT" altLang="it-IT" sz="2000" smtClean="0">
                <a:latin typeface="Garamond" panose="02020404030301010803" pitchFamily="18" charset="0"/>
                <a:sym typeface="Symbol" pitchFamily="18" charset="2"/>
              </a:rPr>
              <a:t>aerogeneratore (ad </a:t>
            </a:r>
            <a:r>
              <a:rPr lang="it-IT" altLang="it-IT" sz="2000" dirty="0" smtClean="0">
                <a:latin typeface="Garamond" panose="02020404030301010803" pitchFamily="18" charset="0"/>
                <a:sym typeface="Symbol" pitchFamily="18" charset="2"/>
              </a:rPr>
              <a:t>asse </a:t>
            </a:r>
            <a:r>
              <a:rPr lang="it-IT" altLang="it-IT" sz="2000" dirty="0" smtClean="0">
                <a:latin typeface="Garamond" panose="02020404030301010803" pitchFamily="18" charset="0"/>
                <a:sym typeface="Symbol" pitchFamily="18" charset="2"/>
              </a:rPr>
              <a:t>orizzontale, </a:t>
            </a:r>
            <a:r>
              <a:rPr lang="it-IT" altLang="it-IT" sz="2000" dirty="0">
                <a:latin typeface="Garamond" panose="02020404030301010803" pitchFamily="18" charset="0"/>
                <a:sym typeface="Symbol" pitchFamily="18" charset="2"/>
              </a:rPr>
              <a:t>3 kW)</a:t>
            </a:r>
          </a:p>
          <a:p>
            <a:pPr marL="358775" lvl="2" indent="-179388" eaLnBrk="1" hangingPunct="1">
              <a:lnSpc>
                <a:spcPct val="150000"/>
              </a:lnSpc>
              <a:spcAft>
                <a:spcPts val="600"/>
              </a:spcAft>
              <a:buFont typeface="Arial" charset="0"/>
              <a:buChar char="•"/>
            </a:pPr>
            <a:r>
              <a:rPr lang="it-IT" altLang="it-IT" sz="2000" dirty="0" smtClean="0">
                <a:latin typeface="Garamond" panose="02020404030301010803" pitchFamily="18" charset="0"/>
                <a:sym typeface="Symbol" pitchFamily="18" charset="2"/>
              </a:rPr>
              <a:t>materiali innovativi per l’isolamento termico ed acustico</a:t>
            </a:r>
            <a:endParaRPr lang="it-IT" altLang="it-IT" sz="2000" dirty="0">
              <a:latin typeface="Garamond" panose="02020404030301010803" pitchFamily="18" charset="0"/>
              <a:sym typeface="Symbol" pitchFamily="18" charset="2"/>
            </a:endParaRPr>
          </a:p>
          <a:p>
            <a:pPr marL="358775" lvl="2" indent="-179388" eaLnBrk="1" hangingPunct="1">
              <a:lnSpc>
                <a:spcPct val="150000"/>
              </a:lnSpc>
              <a:spcAft>
                <a:spcPts val="600"/>
              </a:spcAft>
              <a:buFont typeface="Arial" charset="0"/>
              <a:buChar char="•"/>
            </a:pPr>
            <a:r>
              <a:rPr lang="it-IT" altLang="it-IT" sz="2000" dirty="0" smtClean="0">
                <a:latin typeface="Garamond" panose="02020404030301010803" pitchFamily="18" charset="0"/>
                <a:sym typeface="Symbol" pitchFamily="18" charset="2"/>
              </a:rPr>
              <a:t>facciate ventilate</a:t>
            </a:r>
          </a:p>
          <a:p>
            <a:pPr marL="358775" lvl="2" indent="-179388" eaLnBrk="1" hangingPunct="1">
              <a:lnSpc>
                <a:spcPct val="150000"/>
              </a:lnSpc>
              <a:spcAft>
                <a:spcPts val="600"/>
              </a:spcAft>
              <a:buFont typeface="Arial" charset="0"/>
              <a:buChar char="•"/>
            </a:pPr>
            <a:r>
              <a:rPr lang="it-IT" altLang="it-IT" sz="2000" dirty="0" smtClean="0">
                <a:latin typeface="Garamond" panose="02020404030301010803" pitchFamily="18" charset="0"/>
                <a:sym typeface="Symbol" pitchFamily="18" charset="2"/>
              </a:rPr>
              <a:t>innovativo sistema di gestione energetica e automazione </a:t>
            </a:r>
            <a:endParaRPr lang="en-US" altLang="it-IT" sz="2000" dirty="0">
              <a:latin typeface="Garamond" panose="02020404030301010803" pitchFamily="18" charset="0"/>
            </a:endParaRPr>
          </a:p>
          <a:p>
            <a:pPr lvl="2" eaLnBrk="1" hangingPunct="1">
              <a:lnSpc>
                <a:spcPct val="150000"/>
              </a:lnSpc>
              <a:spcAft>
                <a:spcPts val="600"/>
              </a:spcAft>
              <a:buFont typeface="Arial" charset="0"/>
              <a:buChar char="•"/>
            </a:pPr>
            <a:endParaRPr lang="en-US" altLang="it-IT" sz="1600" b="1" dirty="0">
              <a:cs typeface="Arial" charset="0"/>
            </a:endParaRPr>
          </a:p>
          <a:p>
            <a:pPr lvl="1" eaLnBrk="1" hangingPunct="1">
              <a:lnSpc>
                <a:spcPct val="150000"/>
              </a:lnSpc>
              <a:spcAft>
                <a:spcPts val="600"/>
              </a:spcAft>
              <a:buFont typeface="Arial" charset="0"/>
              <a:buChar char="•"/>
            </a:pPr>
            <a:endParaRPr lang="it-IT" altLang="it-IT" sz="1600" b="1" dirty="0">
              <a:cs typeface="Arial" charset="0"/>
            </a:endParaRPr>
          </a:p>
        </p:txBody>
      </p:sp>
      <p:pic>
        <p:nvPicPr>
          <p:cNvPr id="2" name="Immagine 1"/>
          <p:cNvPicPr>
            <a:picLocks noChangeAspect="1"/>
          </p:cNvPicPr>
          <p:nvPr/>
        </p:nvPicPr>
        <p:blipFill>
          <a:blip r:embed="rId2" cstate="print"/>
          <a:stretch>
            <a:fillRect/>
          </a:stretch>
        </p:blipFill>
        <p:spPr>
          <a:xfrm>
            <a:off x="6909556" y="2757810"/>
            <a:ext cx="4509649" cy="3568283"/>
          </a:xfrm>
          <a:prstGeom prst="rect">
            <a:avLst/>
          </a:prstGeom>
          <a:ln>
            <a:solidFill>
              <a:srgbClr val="FF6600"/>
            </a:solidFill>
          </a:ln>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17997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78106" y="2367312"/>
            <a:ext cx="9023413" cy="707886"/>
          </a:xfrm>
          <a:prstGeom prst="rect">
            <a:avLst/>
          </a:prstGeom>
          <a:noFill/>
        </p:spPr>
        <p:txBody>
          <a:bodyPr wrap="square" rtlCol="0">
            <a:spAutoFit/>
          </a:bodyPr>
          <a:lstStyle/>
          <a:p>
            <a:pPr algn="ctr"/>
            <a:r>
              <a:rPr lang="it-IT" sz="4000" b="1" i="1" dirty="0" smtClean="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GRAZIE PER L’ATTENZIONE!</a:t>
            </a:r>
            <a:endParaRPr lang="it-IT" sz="4000" b="1" i="1"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1806388" y="3738289"/>
            <a:ext cx="9023413" cy="2015936"/>
          </a:xfrm>
          <a:prstGeom prst="rect">
            <a:avLst/>
          </a:prstGeom>
          <a:noFill/>
        </p:spPr>
        <p:txBody>
          <a:bodyPr wrap="square" rtlCol="0">
            <a:spAutoFit/>
          </a:bodyPr>
          <a:lstStyle/>
          <a:p>
            <a:pPr algn="ctr"/>
            <a:r>
              <a:rPr lang="it-IT" sz="2000" dirty="0" smtClean="0">
                <a:latin typeface="Tahoma" panose="020B0604030504040204" pitchFamily="34" charset="0"/>
                <a:ea typeface="Tahoma" panose="020B0604030504040204" pitchFamily="34" charset="0"/>
                <a:cs typeface="Tahoma" panose="020B0604030504040204" pitchFamily="34" charset="0"/>
              </a:rPr>
              <a:t>Stefano Bracco</a:t>
            </a:r>
          </a:p>
          <a:p>
            <a:pPr algn="ctr"/>
            <a:r>
              <a:rPr lang="it-IT" sz="2000" dirty="0" smtClean="0">
                <a:latin typeface="Tahoma" panose="020B0604030504040204" pitchFamily="34" charset="0"/>
                <a:ea typeface="Tahoma" panose="020B0604030504040204" pitchFamily="34" charset="0"/>
                <a:cs typeface="Tahoma" panose="020B0604030504040204" pitchFamily="34" charset="0"/>
              </a:rPr>
              <a:t>Università degli Studi di Genova </a:t>
            </a:r>
          </a:p>
          <a:p>
            <a:pPr algn="ctr"/>
            <a:r>
              <a:rPr lang="it-IT" sz="2000" dirty="0" smtClean="0">
                <a:latin typeface="Tahoma" panose="020B0604030504040204" pitchFamily="34" charset="0"/>
                <a:ea typeface="Tahoma" panose="020B0604030504040204" pitchFamily="34" charset="0"/>
                <a:cs typeface="Tahoma" panose="020B0604030504040204" pitchFamily="34" charset="0"/>
              </a:rPr>
              <a:t>Campus Universitario di Savona</a:t>
            </a:r>
          </a:p>
          <a:p>
            <a:pPr algn="ctr"/>
            <a:r>
              <a:rPr lang="it-IT" sz="2000" dirty="0" smtClean="0">
                <a:latin typeface="Tahoma" panose="020B0604030504040204" pitchFamily="34" charset="0"/>
                <a:ea typeface="Tahoma" panose="020B0604030504040204" pitchFamily="34" charset="0"/>
                <a:cs typeface="Tahoma" panose="020B0604030504040204" pitchFamily="34" charset="0"/>
              </a:rPr>
              <a:t>Via </a:t>
            </a:r>
            <a:r>
              <a:rPr lang="it-IT" sz="2000" dirty="0" err="1" smtClean="0">
                <a:latin typeface="Tahoma" panose="020B0604030504040204" pitchFamily="34" charset="0"/>
                <a:ea typeface="Tahoma" panose="020B0604030504040204" pitchFamily="34" charset="0"/>
                <a:cs typeface="Tahoma" panose="020B0604030504040204" pitchFamily="34" charset="0"/>
              </a:rPr>
              <a:t>Magliotto</a:t>
            </a:r>
            <a:r>
              <a:rPr lang="it-IT" sz="2000" dirty="0" smtClean="0">
                <a:latin typeface="Tahoma" panose="020B0604030504040204" pitchFamily="34" charset="0"/>
                <a:ea typeface="Tahoma" panose="020B0604030504040204" pitchFamily="34" charset="0"/>
                <a:cs typeface="Tahoma" panose="020B0604030504040204" pitchFamily="34" charset="0"/>
              </a:rPr>
              <a:t> 2, 17100 - Savona</a:t>
            </a:r>
          </a:p>
          <a:p>
            <a:pPr algn="ctr"/>
            <a:endParaRPr lang="it-IT" sz="500" dirty="0" smtClean="0">
              <a:latin typeface="Tahoma" panose="020B0604030504040204" pitchFamily="34" charset="0"/>
              <a:ea typeface="Tahoma" panose="020B0604030504040204" pitchFamily="34" charset="0"/>
              <a:cs typeface="Tahoma" panose="020B0604030504040204" pitchFamily="34" charset="0"/>
            </a:endParaRPr>
          </a:p>
          <a:p>
            <a:pPr algn="ctr"/>
            <a:r>
              <a:rPr lang="it-IT" sz="2000" dirty="0" smtClean="0">
                <a:latin typeface="Tahoma" panose="020B0604030504040204" pitchFamily="34" charset="0"/>
                <a:ea typeface="Tahoma" panose="020B0604030504040204" pitchFamily="34" charset="0"/>
                <a:cs typeface="Tahoma" panose="020B0604030504040204" pitchFamily="34" charset="0"/>
                <a:hlinkClick r:id="rId2"/>
              </a:rPr>
              <a:t>stefano.bracco@unige.it</a:t>
            </a: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algn="ctr"/>
            <a:endParaRPr lang="it-IT" sz="2000" dirty="0">
              <a:latin typeface="Tahoma" panose="020B0604030504040204" pitchFamily="34" charset="0"/>
              <a:ea typeface="Tahoma" panose="020B0604030504040204" pitchFamily="34" charset="0"/>
              <a:cs typeface="Tahoma" panose="020B0604030504040204" pitchFamily="34" charset="0"/>
            </a:endParaRPr>
          </a:p>
        </p:txBody>
      </p:sp>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0915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563" y="1112373"/>
            <a:ext cx="4940578" cy="5016758"/>
          </a:xfrm>
          <a:prstGeom prst="rect">
            <a:avLst/>
          </a:prstGeom>
        </p:spPr>
        <p:txBody>
          <a:bodyPr wrap="square">
            <a:spAutoFit/>
          </a:bodyPr>
          <a:lstStyle/>
          <a:p>
            <a:pPr marL="171450" indent="-171450" algn="just">
              <a:buFont typeface="Arial" panose="020B0604020202020204" pitchFamily="34" charset="0"/>
              <a:buChar char="•"/>
            </a:pPr>
            <a:r>
              <a:rPr lang="en-US" sz="2000" b="1" dirty="0" smtClean="0">
                <a:latin typeface="Garamond" panose="02020404030301010803" pitchFamily="18" charset="0"/>
              </a:rPr>
              <a:t>50000 m</a:t>
            </a:r>
            <a:r>
              <a:rPr lang="en-US" sz="2000" b="1" baseline="30000" dirty="0" smtClean="0">
                <a:latin typeface="Garamond" panose="02020404030301010803" pitchFamily="18" charset="0"/>
              </a:rPr>
              <a:t>2</a:t>
            </a:r>
            <a:r>
              <a:rPr lang="en-US" sz="2000" b="1" dirty="0" smtClean="0">
                <a:latin typeface="Garamond" panose="02020404030301010803" pitchFamily="18" charset="0"/>
              </a:rPr>
              <a:t> </a:t>
            </a:r>
            <a:r>
              <a:rPr lang="en-US" sz="2000" dirty="0" err="1" smtClean="0">
                <a:latin typeface="Garamond" panose="02020404030301010803" pitchFamily="18" charset="0"/>
              </a:rPr>
              <a:t>di</a:t>
            </a:r>
            <a:r>
              <a:rPr lang="en-US" sz="2000" dirty="0" smtClean="0">
                <a:latin typeface="Garamond" panose="02020404030301010803" pitchFamily="18" charset="0"/>
              </a:rPr>
              <a:t> </a:t>
            </a:r>
            <a:r>
              <a:rPr lang="en-US" sz="2000" dirty="0" err="1" smtClean="0">
                <a:latin typeface="Garamond" panose="02020404030301010803" pitchFamily="18" charset="0"/>
              </a:rPr>
              <a:t>estensione</a:t>
            </a:r>
            <a:endParaRPr lang="en-US" sz="2000" dirty="0" smtClean="0">
              <a:latin typeface="Garamond" panose="02020404030301010803" pitchFamily="18" charset="0"/>
            </a:endParaRPr>
          </a:p>
          <a:p>
            <a:pPr marL="171450" indent="-171450" algn="just">
              <a:buFont typeface="Arial" panose="020B0604020202020204" pitchFamily="34" charset="0"/>
              <a:buChar char="•"/>
            </a:pPr>
            <a:r>
              <a:rPr lang="en-US" sz="2000" b="1" dirty="0" smtClean="0">
                <a:latin typeface="Garamond" panose="02020404030301010803" pitchFamily="18" charset="0"/>
              </a:rPr>
              <a:t>1700 </a:t>
            </a:r>
            <a:r>
              <a:rPr lang="en-US" sz="2000" dirty="0" err="1" smtClean="0">
                <a:latin typeface="Garamond" panose="02020404030301010803" pitchFamily="18" charset="0"/>
              </a:rPr>
              <a:t>studenti</a:t>
            </a:r>
            <a:endParaRPr lang="en-US" sz="2000" dirty="0" smtClean="0">
              <a:latin typeface="Garamond" panose="02020404030301010803" pitchFamily="18" charset="0"/>
            </a:endParaRPr>
          </a:p>
          <a:p>
            <a:pPr marL="171450" indent="-171450" algn="just">
              <a:buFont typeface="Arial" panose="020B0604020202020204" pitchFamily="34" charset="0"/>
              <a:buChar char="•"/>
            </a:pPr>
            <a:r>
              <a:rPr lang="en-US" sz="2000" dirty="0" err="1" smtClean="0">
                <a:latin typeface="Garamond" panose="02020404030301010803" pitchFamily="18" charset="0"/>
              </a:rPr>
              <a:t>Corsi</a:t>
            </a:r>
            <a:r>
              <a:rPr lang="en-US" sz="2000" dirty="0" smtClean="0">
                <a:latin typeface="Garamond" panose="02020404030301010803" pitchFamily="18" charset="0"/>
              </a:rPr>
              <a:t> </a:t>
            </a:r>
            <a:r>
              <a:rPr lang="en-US" sz="2000" dirty="0" err="1" smtClean="0">
                <a:latin typeface="Garamond" panose="02020404030301010803" pitchFamily="18" charset="0"/>
              </a:rPr>
              <a:t>di</a:t>
            </a:r>
            <a:r>
              <a:rPr lang="en-US" sz="2000" dirty="0" smtClean="0">
                <a:latin typeface="Garamond" panose="02020404030301010803" pitchFamily="18" charset="0"/>
              </a:rPr>
              <a:t> </a:t>
            </a:r>
            <a:r>
              <a:rPr lang="en-US" sz="2000" dirty="0" err="1" smtClean="0">
                <a:latin typeface="Garamond" panose="02020404030301010803" pitchFamily="18" charset="0"/>
              </a:rPr>
              <a:t>Laurea</a:t>
            </a:r>
            <a:r>
              <a:rPr lang="en-US" sz="2000" dirty="0" smtClean="0">
                <a:latin typeface="Garamond" panose="02020404030301010803" pitchFamily="18" charset="0"/>
              </a:rPr>
              <a:t> </a:t>
            </a:r>
            <a:r>
              <a:rPr lang="en-US" sz="2000" dirty="0" err="1" smtClean="0">
                <a:latin typeface="Garamond" panose="02020404030301010803" pitchFamily="18" charset="0"/>
              </a:rPr>
              <a:t>della</a:t>
            </a:r>
            <a:r>
              <a:rPr lang="en-US" sz="2000" dirty="0" smtClean="0">
                <a:latin typeface="Garamond" panose="02020404030301010803" pitchFamily="18" charset="0"/>
              </a:rPr>
              <a:t> </a:t>
            </a:r>
            <a:r>
              <a:rPr lang="en-US" sz="2000" b="1" dirty="0" err="1" smtClean="0">
                <a:latin typeface="Garamond" panose="02020404030301010803" pitchFamily="18" charset="0"/>
              </a:rPr>
              <a:t>Scuola</a:t>
            </a:r>
            <a:r>
              <a:rPr lang="en-US" sz="2000" b="1" dirty="0" smtClean="0">
                <a:latin typeface="Garamond" panose="02020404030301010803" pitchFamily="18" charset="0"/>
              </a:rPr>
              <a:t> </a:t>
            </a:r>
            <a:r>
              <a:rPr lang="en-US" sz="2000" b="1" dirty="0" err="1" smtClean="0">
                <a:latin typeface="Garamond" panose="02020404030301010803" pitchFamily="18" charset="0"/>
              </a:rPr>
              <a:t>Politecnica</a:t>
            </a:r>
            <a:r>
              <a:rPr lang="en-US" sz="2000" b="1" dirty="0" smtClean="0">
                <a:latin typeface="Garamond" panose="02020404030301010803" pitchFamily="18" charset="0"/>
              </a:rPr>
              <a:t> </a:t>
            </a:r>
            <a:r>
              <a:rPr lang="en-US" sz="2000" b="1" dirty="0" err="1" smtClean="0">
                <a:latin typeface="Garamond" panose="02020404030301010803" pitchFamily="18" charset="0"/>
              </a:rPr>
              <a:t>di</a:t>
            </a:r>
            <a:r>
              <a:rPr lang="en-US" sz="2000" b="1" dirty="0" smtClean="0">
                <a:latin typeface="Garamond" panose="02020404030301010803" pitchFamily="18" charset="0"/>
              </a:rPr>
              <a:t> </a:t>
            </a:r>
            <a:r>
              <a:rPr lang="en-US" sz="2000" b="1" dirty="0" err="1" smtClean="0">
                <a:latin typeface="Garamond" panose="02020404030301010803" pitchFamily="18" charset="0"/>
              </a:rPr>
              <a:t>Ingegneria</a:t>
            </a:r>
            <a:r>
              <a:rPr lang="en-US" sz="2000" dirty="0" smtClean="0">
                <a:latin typeface="Garamond" panose="02020404030301010803" pitchFamily="18" charset="0"/>
              </a:rPr>
              <a:t>,</a:t>
            </a:r>
            <a:r>
              <a:rPr lang="en-US" sz="2000" b="1" dirty="0" smtClean="0">
                <a:latin typeface="Garamond" panose="02020404030301010803" pitchFamily="18" charset="0"/>
              </a:rPr>
              <a:t> </a:t>
            </a:r>
            <a:r>
              <a:rPr lang="en-US" sz="2000" dirty="0" err="1" smtClean="0">
                <a:latin typeface="Garamond" panose="02020404030301010803" pitchFamily="18" charset="0"/>
              </a:rPr>
              <a:t>della</a:t>
            </a:r>
            <a:r>
              <a:rPr lang="en-US" sz="2000" dirty="0" smtClean="0">
                <a:latin typeface="Garamond" panose="02020404030301010803" pitchFamily="18" charset="0"/>
              </a:rPr>
              <a:t> </a:t>
            </a:r>
            <a:r>
              <a:rPr lang="en-US" sz="2000" b="1" dirty="0" err="1" smtClean="0">
                <a:latin typeface="Garamond" panose="02020404030301010803" pitchFamily="18" charset="0"/>
              </a:rPr>
              <a:t>Scuola</a:t>
            </a:r>
            <a:r>
              <a:rPr lang="en-US" sz="2000" b="1" dirty="0" smtClean="0">
                <a:latin typeface="Garamond" panose="02020404030301010803" pitchFamily="18" charset="0"/>
              </a:rPr>
              <a:t> </a:t>
            </a:r>
            <a:r>
              <a:rPr lang="en-US" sz="2000" b="1" dirty="0" err="1" smtClean="0">
                <a:latin typeface="Garamond" panose="02020404030301010803" pitchFamily="18" charset="0"/>
              </a:rPr>
              <a:t>di</a:t>
            </a:r>
            <a:r>
              <a:rPr lang="en-US" sz="2000" b="1" dirty="0" smtClean="0">
                <a:latin typeface="Garamond" panose="02020404030301010803" pitchFamily="18" charset="0"/>
              </a:rPr>
              <a:t> </a:t>
            </a:r>
            <a:r>
              <a:rPr lang="en-US" sz="2000" b="1" dirty="0" err="1" smtClean="0">
                <a:latin typeface="Garamond" panose="02020404030301010803" pitchFamily="18" charset="0"/>
              </a:rPr>
              <a:t>Medicina</a:t>
            </a:r>
            <a:r>
              <a:rPr lang="en-US" sz="2000" b="1" dirty="0" smtClean="0">
                <a:latin typeface="Garamond" panose="02020404030301010803" pitchFamily="18" charset="0"/>
              </a:rPr>
              <a:t> </a:t>
            </a:r>
            <a:r>
              <a:rPr lang="en-US" sz="2000" dirty="0" smtClean="0">
                <a:latin typeface="Garamond" panose="02020404030301010803" pitchFamily="18" charset="0"/>
              </a:rPr>
              <a:t>e </a:t>
            </a:r>
            <a:r>
              <a:rPr lang="en-US" sz="2000" dirty="0" err="1" smtClean="0">
                <a:latin typeface="Garamond" panose="02020404030301010803" pitchFamily="18" charset="0"/>
              </a:rPr>
              <a:t>della</a:t>
            </a:r>
            <a:r>
              <a:rPr lang="en-US" sz="2000" dirty="0" smtClean="0">
                <a:latin typeface="Garamond" panose="02020404030301010803" pitchFamily="18" charset="0"/>
              </a:rPr>
              <a:t> </a:t>
            </a:r>
            <a:r>
              <a:rPr lang="en-US" sz="2000" b="1" dirty="0" err="1" smtClean="0">
                <a:latin typeface="Garamond" panose="02020404030301010803" pitchFamily="18" charset="0"/>
              </a:rPr>
              <a:t>Scuola</a:t>
            </a:r>
            <a:r>
              <a:rPr lang="en-US" sz="2000" b="1" dirty="0" smtClean="0">
                <a:latin typeface="Garamond" panose="02020404030301010803" pitchFamily="18" charset="0"/>
              </a:rPr>
              <a:t> </a:t>
            </a:r>
            <a:r>
              <a:rPr lang="en-US" sz="2000" b="1" dirty="0" err="1" smtClean="0">
                <a:latin typeface="Garamond" panose="02020404030301010803" pitchFamily="18" charset="0"/>
              </a:rPr>
              <a:t>di</a:t>
            </a:r>
            <a:r>
              <a:rPr lang="en-US" sz="2000" b="1" dirty="0" smtClean="0">
                <a:latin typeface="Garamond" panose="02020404030301010803" pitchFamily="18" charset="0"/>
              </a:rPr>
              <a:t> </a:t>
            </a:r>
            <a:r>
              <a:rPr lang="en-US" sz="2000" b="1" dirty="0" err="1" smtClean="0">
                <a:latin typeface="Garamond" panose="02020404030301010803" pitchFamily="18" charset="0"/>
              </a:rPr>
              <a:t>Scienze</a:t>
            </a:r>
            <a:r>
              <a:rPr lang="en-US" sz="2000" b="1" dirty="0" smtClean="0">
                <a:latin typeface="Garamond" panose="02020404030301010803" pitchFamily="18" charset="0"/>
              </a:rPr>
              <a:t> </a:t>
            </a:r>
            <a:r>
              <a:rPr lang="en-US" sz="2000" b="1" dirty="0" err="1" smtClean="0">
                <a:latin typeface="Garamond" panose="02020404030301010803" pitchFamily="18" charset="0"/>
              </a:rPr>
              <a:t>Sociali</a:t>
            </a:r>
            <a:endParaRPr lang="en-US" sz="2000" b="1" dirty="0" smtClean="0">
              <a:latin typeface="Garamond" panose="02020404030301010803" pitchFamily="18" charset="0"/>
            </a:endParaRPr>
          </a:p>
          <a:p>
            <a:pPr marL="171450" indent="-171450" algn="just">
              <a:buFont typeface="Arial" panose="020B0604020202020204" pitchFamily="34" charset="0"/>
              <a:buChar char="•"/>
            </a:pPr>
            <a:r>
              <a:rPr lang="en-US" sz="2000" b="1" dirty="0" err="1" smtClean="0">
                <a:latin typeface="Garamond" panose="02020404030301010803" pitchFamily="18" charset="0"/>
              </a:rPr>
              <a:t>Istituto</a:t>
            </a:r>
            <a:r>
              <a:rPr lang="en-US" sz="2000" b="1" dirty="0" smtClean="0">
                <a:latin typeface="Garamond" panose="02020404030301010803" pitchFamily="18" charset="0"/>
              </a:rPr>
              <a:t> </a:t>
            </a:r>
            <a:r>
              <a:rPr lang="en-US" sz="2000" b="1" dirty="0" err="1" smtClean="0">
                <a:latin typeface="Garamond" panose="02020404030301010803" pitchFamily="18" charset="0"/>
              </a:rPr>
              <a:t>Tecnico</a:t>
            </a:r>
            <a:r>
              <a:rPr lang="en-US" sz="2000" b="1" dirty="0" smtClean="0">
                <a:latin typeface="Garamond" panose="02020404030301010803" pitchFamily="18" charset="0"/>
              </a:rPr>
              <a:t> </a:t>
            </a:r>
            <a:r>
              <a:rPr lang="en-US" sz="2000" b="1" dirty="0" err="1" smtClean="0">
                <a:latin typeface="Garamond" panose="02020404030301010803" pitchFamily="18" charset="0"/>
              </a:rPr>
              <a:t>Superiore</a:t>
            </a:r>
            <a:r>
              <a:rPr lang="en-US" sz="2000" b="1" dirty="0" smtClean="0">
                <a:latin typeface="Garamond" panose="02020404030301010803" pitchFamily="18" charset="0"/>
              </a:rPr>
              <a:t> per </a:t>
            </a:r>
            <a:r>
              <a:rPr lang="en-US" sz="2000" b="1" dirty="0" err="1" smtClean="0">
                <a:latin typeface="Garamond" panose="02020404030301010803" pitchFamily="18" charset="0"/>
              </a:rPr>
              <a:t>l’Efficienza</a:t>
            </a:r>
            <a:r>
              <a:rPr lang="en-US" sz="2000" b="1" dirty="0" smtClean="0">
                <a:latin typeface="Garamond" panose="02020404030301010803" pitchFamily="18" charset="0"/>
              </a:rPr>
              <a:t> </a:t>
            </a:r>
            <a:r>
              <a:rPr lang="en-US" sz="2000" b="1" dirty="0" err="1" smtClean="0">
                <a:latin typeface="Garamond" panose="02020404030301010803" pitchFamily="18" charset="0"/>
              </a:rPr>
              <a:t>Energetica</a:t>
            </a:r>
            <a:r>
              <a:rPr lang="en-US" sz="2000" b="1" dirty="0" smtClean="0">
                <a:latin typeface="Garamond" panose="02020404030301010803" pitchFamily="18" charset="0"/>
              </a:rPr>
              <a:t> </a:t>
            </a:r>
            <a:r>
              <a:rPr lang="en-US" sz="2000" dirty="0" smtClean="0">
                <a:latin typeface="Garamond" panose="02020404030301010803" pitchFamily="18" charset="0"/>
              </a:rPr>
              <a:t>(</a:t>
            </a:r>
            <a:r>
              <a:rPr lang="en-US" sz="2000" b="1" dirty="0" smtClean="0">
                <a:latin typeface="Garamond" panose="02020404030301010803" pitchFamily="18" charset="0"/>
              </a:rPr>
              <a:t>ITS</a:t>
            </a:r>
            <a:r>
              <a:rPr lang="en-US" sz="2000" dirty="0" smtClean="0">
                <a:latin typeface="Garamond" panose="02020404030301010803" pitchFamily="18" charset="0"/>
              </a:rPr>
              <a:t>)</a:t>
            </a:r>
            <a:r>
              <a:rPr lang="en-US" sz="2000" b="1" dirty="0" smtClean="0">
                <a:latin typeface="Garamond" panose="02020404030301010803" pitchFamily="18" charset="0"/>
              </a:rPr>
              <a:t> </a:t>
            </a:r>
            <a:endParaRPr lang="en-US" sz="2000" dirty="0" smtClean="0">
              <a:latin typeface="Garamond" panose="02020404030301010803" pitchFamily="18" charset="0"/>
            </a:endParaRPr>
          </a:p>
          <a:p>
            <a:pPr marL="171450" indent="-171450" algn="just">
              <a:buFont typeface="Arial" panose="020B0604020202020204" pitchFamily="34" charset="0"/>
              <a:buChar char="•"/>
            </a:pPr>
            <a:r>
              <a:rPr lang="en-US" sz="2000" dirty="0" err="1" smtClean="0">
                <a:latin typeface="Garamond" panose="02020404030301010803" pitchFamily="18" charset="0"/>
              </a:rPr>
              <a:t>Presenza</a:t>
            </a:r>
            <a:r>
              <a:rPr lang="en-US" sz="2000" dirty="0" smtClean="0">
                <a:latin typeface="Garamond" panose="02020404030301010803" pitchFamily="18" charset="0"/>
              </a:rPr>
              <a:t> </a:t>
            </a:r>
            <a:r>
              <a:rPr lang="en-US" sz="2000" dirty="0" err="1" smtClean="0">
                <a:latin typeface="Garamond" panose="02020404030301010803" pitchFamily="18" charset="0"/>
              </a:rPr>
              <a:t>di</a:t>
            </a:r>
            <a:r>
              <a:rPr lang="en-US" sz="2000" dirty="0" smtClean="0">
                <a:latin typeface="Garamond" panose="02020404030301010803" pitchFamily="18" charset="0"/>
              </a:rPr>
              <a:t> </a:t>
            </a:r>
            <a:r>
              <a:rPr lang="en-US" sz="2000" b="1" dirty="0" err="1" smtClean="0">
                <a:latin typeface="Garamond" panose="02020404030301010803" pitchFamily="18" charset="0"/>
              </a:rPr>
              <a:t>laboratori</a:t>
            </a:r>
            <a:r>
              <a:rPr lang="en-US" sz="2000" b="1" dirty="0" smtClean="0">
                <a:latin typeface="Garamond" panose="02020404030301010803" pitchFamily="18" charset="0"/>
              </a:rPr>
              <a:t>, </a:t>
            </a:r>
            <a:r>
              <a:rPr lang="en-US" sz="2000" b="1" dirty="0" err="1" smtClean="0">
                <a:latin typeface="Garamond" panose="02020404030301010803" pitchFamily="18" charset="0"/>
              </a:rPr>
              <a:t>centri</a:t>
            </a:r>
            <a:r>
              <a:rPr lang="en-US" sz="2000" b="1" dirty="0" smtClean="0">
                <a:latin typeface="Garamond" panose="02020404030301010803" pitchFamily="18" charset="0"/>
              </a:rPr>
              <a:t> </a:t>
            </a:r>
            <a:r>
              <a:rPr lang="en-US" sz="2000" b="1" dirty="0" err="1" smtClean="0">
                <a:latin typeface="Garamond" panose="02020404030301010803" pitchFamily="18" charset="0"/>
              </a:rPr>
              <a:t>di</a:t>
            </a:r>
            <a:r>
              <a:rPr lang="en-US" sz="2000" b="1" dirty="0" smtClean="0">
                <a:latin typeface="Garamond" panose="02020404030301010803" pitchFamily="18" charset="0"/>
              </a:rPr>
              <a:t> </a:t>
            </a:r>
            <a:r>
              <a:rPr lang="en-US" sz="2000" b="1" dirty="0" err="1" smtClean="0">
                <a:latin typeface="Garamond" panose="02020404030301010803" pitchFamily="18" charset="0"/>
              </a:rPr>
              <a:t>ricerca</a:t>
            </a:r>
            <a:r>
              <a:rPr lang="en-US" sz="2000" b="1" dirty="0" smtClean="0">
                <a:latin typeface="Garamond" panose="02020404030301010803" pitchFamily="18" charset="0"/>
              </a:rPr>
              <a:t> </a:t>
            </a:r>
            <a:r>
              <a:rPr lang="en-US" sz="2000" dirty="0" smtClean="0">
                <a:latin typeface="Garamond" panose="02020404030301010803" pitchFamily="18" charset="0"/>
              </a:rPr>
              <a:t>e</a:t>
            </a:r>
            <a:r>
              <a:rPr lang="en-US" sz="2000" b="1" dirty="0" smtClean="0">
                <a:latin typeface="Garamond" panose="02020404030301010803" pitchFamily="18" charset="0"/>
              </a:rPr>
              <a:t> PMI</a:t>
            </a:r>
          </a:p>
          <a:p>
            <a:pPr marL="171450" indent="-171450" algn="just">
              <a:buFont typeface="Arial" panose="020B0604020202020204" pitchFamily="34" charset="0"/>
              <a:buChar char="•"/>
            </a:pPr>
            <a:r>
              <a:rPr lang="en-US" sz="2000" b="1" dirty="0" smtClean="0">
                <a:latin typeface="Garamond" panose="02020404030301010803" pitchFamily="18" charset="0"/>
              </a:rPr>
              <a:t>Polo </a:t>
            </a:r>
            <a:r>
              <a:rPr lang="en-US" sz="2000" b="1" dirty="0" err="1" smtClean="0">
                <a:latin typeface="Garamond" panose="02020404030301010803" pitchFamily="18" charset="0"/>
              </a:rPr>
              <a:t>di</a:t>
            </a:r>
            <a:r>
              <a:rPr lang="en-US" sz="2000" b="1" dirty="0" smtClean="0">
                <a:latin typeface="Garamond" panose="02020404030301010803" pitchFamily="18" charset="0"/>
              </a:rPr>
              <a:t> </a:t>
            </a:r>
            <a:r>
              <a:rPr lang="en-US" sz="2000" b="1" dirty="0" err="1" smtClean="0">
                <a:latin typeface="Garamond" panose="02020404030301010803" pitchFamily="18" charset="0"/>
              </a:rPr>
              <a:t>Ricerca</a:t>
            </a:r>
            <a:r>
              <a:rPr lang="en-US" sz="2000" b="1" dirty="0" smtClean="0">
                <a:latin typeface="Garamond" panose="02020404030301010803" pitchFamily="18" charset="0"/>
              </a:rPr>
              <a:t> e </a:t>
            </a:r>
            <a:r>
              <a:rPr lang="en-US" sz="2000" b="1" dirty="0" err="1" smtClean="0">
                <a:latin typeface="Garamond" panose="02020404030301010803" pitchFamily="18" charset="0"/>
              </a:rPr>
              <a:t>Innovazione</a:t>
            </a:r>
            <a:r>
              <a:rPr lang="en-US" sz="2000" b="1" dirty="0" smtClean="0">
                <a:latin typeface="Garamond" panose="02020404030301010803" pitchFamily="18" charset="0"/>
              </a:rPr>
              <a:t> </a:t>
            </a:r>
            <a:r>
              <a:rPr lang="en-US" sz="2000" b="1" dirty="0" err="1" smtClean="0">
                <a:latin typeface="Garamond" panose="02020404030301010803" pitchFamily="18" charset="0"/>
              </a:rPr>
              <a:t>Regionale</a:t>
            </a:r>
            <a:r>
              <a:rPr lang="en-US" sz="2000" b="1" dirty="0" smtClean="0">
                <a:latin typeface="Garamond" panose="02020404030301010803" pitchFamily="18" charset="0"/>
              </a:rPr>
              <a:t> </a:t>
            </a:r>
            <a:r>
              <a:rPr lang="en-US" sz="2000" b="1" dirty="0" err="1" smtClean="0">
                <a:latin typeface="Garamond" panose="02020404030301010803" pitchFamily="18" charset="0"/>
              </a:rPr>
              <a:t>sull’Energia</a:t>
            </a:r>
            <a:r>
              <a:rPr lang="en-US" sz="2000" b="1" dirty="0" smtClean="0">
                <a:latin typeface="Garamond" panose="02020404030301010803" pitchFamily="18" charset="0"/>
              </a:rPr>
              <a:t> </a:t>
            </a:r>
            <a:r>
              <a:rPr lang="en-US" sz="2000" b="1" dirty="0" err="1" smtClean="0">
                <a:latin typeface="Garamond" panose="02020404030301010803" pitchFamily="18" charset="0"/>
              </a:rPr>
              <a:t>Sostenibile</a:t>
            </a:r>
            <a:r>
              <a:rPr lang="en-US" sz="2000" b="1" dirty="0" smtClean="0">
                <a:latin typeface="Garamond" panose="02020404030301010803" pitchFamily="18" charset="0"/>
              </a:rPr>
              <a:t> </a:t>
            </a:r>
            <a:r>
              <a:rPr lang="en-US" sz="2000" dirty="0" smtClean="0">
                <a:latin typeface="Garamond" panose="02020404030301010803" pitchFamily="18" charset="0"/>
              </a:rPr>
              <a:t>(cluster </a:t>
            </a:r>
            <a:r>
              <a:rPr lang="en-US" sz="2000" dirty="0" err="1" smtClean="0">
                <a:latin typeface="Garamond" panose="02020404030301010803" pitchFamily="18" charset="0"/>
              </a:rPr>
              <a:t>di</a:t>
            </a:r>
            <a:r>
              <a:rPr lang="en-US" sz="2000" dirty="0" smtClean="0">
                <a:latin typeface="Garamond" panose="02020404030301010803" pitchFamily="18" charset="0"/>
              </a:rPr>
              <a:t> </a:t>
            </a:r>
            <a:r>
              <a:rPr lang="en-US" sz="2000" dirty="0" err="1" smtClean="0">
                <a:latin typeface="Garamond" panose="02020404030301010803" pitchFamily="18" charset="0"/>
              </a:rPr>
              <a:t>più</a:t>
            </a:r>
            <a:r>
              <a:rPr lang="en-US" sz="2000" dirty="0" smtClean="0">
                <a:latin typeface="Garamond" panose="02020404030301010803" pitchFamily="18" charset="0"/>
              </a:rPr>
              <a:t> </a:t>
            </a:r>
            <a:r>
              <a:rPr lang="en-US" sz="2000" dirty="0" err="1" smtClean="0">
                <a:latin typeface="Garamond" panose="02020404030301010803" pitchFamily="18" charset="0"/>
              </a:rPr>
              <a:t>di</a:t>
            </a:r>
            <a:r>
              <a:rPr lang="en-US" sz="2000" dirty="0" smtClean="0">
                <a:latin typeface="Garamond" panose="02020404030301010803" pitchFamily="18" charset="0"/>
              </a:rPr>
              <a:t> 40 </a:t>
            </a:r>
            <a:r>
              <a:rPr lang="en-US" sz="2000" dirty="0" err="1" smtClean="0">
                <a:latin typeface="Garamond" panose="02020404030301010803" pitchFamily="18" charset="0"/>
              </a:rPr>
              <a:t>imprese</a:t>
            </a:r>
            <a:r>
              <a:rPr lang="en-US" sz="2000" dirty="0" smtClean="0">
                <a:latin typeface="Garamond" panose="02020404030301010803" pitchFamily="18" charset="0"/>
              </a:rPr>
              <a:t> e </a:t>
            </a:r>
            <a:r>
              <a:rPr lang="en-US" sz="2000" dirty="0" err="1" smtClean="0">
                <a:latin typeface="Garamond" panose="02020404030301010803" pitchFamily="18" charset="0"/>
              </a:rPr>
              <a:t>enti</a:t>
            </a:r>
            <a:r>
              <a:rPr lang="en-US" sz="2000" dirty="0" smtClean="0">
                <a:latin typeface="Garamond" panose="02020404030301010803" pitchFamily="18" charset="0"/>
              </a:rPr>
              <a:t> </a:t>
            </a:r>
            <a:r>
              <a:rPr lang="en-US" sz="2000" dirty="0" err="1" smtClean="0">
                <a:latin typeface="Garamond" panose="02020404030301010803" pitchFamily="18" charset="0"/>
              </a:rPr>
              <a:t>di</a:t>
            </a:r>
            <a:r>
              <a:rPr lang="en-US" sz="2000" dirty="0" smtClean="0">
                <a:latin typeface="Garamond" panose="02020404030301010803" pitchFamily="18" charset="0"/>
              </a:rPr>
              <a:t> </a:t>
            </a:r>
            <a:r>
              <a:rPr lang="en-US" sz="2000" dirty="0" err="1" smtClean="0">
                <a:latin typeface="Garamond" panose="02020404030301010803" pitchFamily="18" charset="0"/>
              </a:rPr>
              <a:t>ricerca</a:t>
            </a:r>
            <a:r>
              <a:rPr lang="en-US" sz="2000" dirty="0" smtClean="0">
                <a:latin typeface="Garamond" panose="02020404030301010803" pitchFamily="18" charset="0"/>
              </a:rPr>
              <a:t>)</a:t>
            </a:r>
          </a:p>
          <a:p>
            <a:pPr marL="171450" indent="-171450" algn="just">
              <a:buFont typeface="Arial" panose="020B0604020202020204" pitchFamily="34" charset="0"/>
              <a:buChar char="•"/>
            </a:pPr>
            <a:r>
              <a:rPr lang="en-US" sz="2000" b="1" dirty="0" smtClean="0">
                <a:latin typeface="Garamond" panose="02020404030301010803" pitchFamily="18" charset="0"/>
              </a:rPr>
              <a:t>Centro </a:t>
            </a:r>
            <a:r>
              <a:rPr lang="en-US" sz="2000" b="1" dirty="0" err="1" smtClean="0">
                <a:latin typeface="Garamond" panose="02020404030301010803" pitchFamily="18" charset="0"/>
              </a:rPr>
              <a:t>di</a:t>
            </a:r>
            <a:r>
              <a:rPr lang="en-US" sz="2000" b="1" dirty="0" smtClean="0">
                <a:latin typeface="Garamond" panose="02020404030301010803" pitchFamily="18" charset="0"/>
              </a:rPr>
              <a:t> </a:t>
            </a:r>
            <a:r>
              <a:rPr lang="en-US" sz="2000" b="1" dirty="0" err="1" smtClean="0">
                <a:latin typeface="Garamond" panose="02020404030301010803" pitchFamily="18" charset="0"/>
              </a:rPr>
              <a:t>ricerca</a:t>
            </a:r>
            <a:r>
              <a:rPr lang="en-US" sz="2000" b="1" dirty="0" smtClean="0">
                <a:latin typeface="Garamond" panose="02020404030301010803" pitchFamily="18" charset="0"/>
              </a:rPr>
              <a:t> </a:t>
            </a:r>
            <a:r>
              <a:rPr lang="en-US" sz="2000" b="1" dirty="0" err="1" smtClean="0">
                <a:latin typeface="Garamond" panose="02020404030301010803" pitchFamily="18" charset="0"/>
              </a:rPr>
              <a:t>interuniversitario</a:t>
            </a:r>
            <a:r>
              <a:rPr lang="en-US" sz="2000" b="1" dirty="0" smtClean="0">
                <a:latin typeface="Garamond" panose="02020404030301010803" pitchFamily="18" charset="0"/>
              </a:rPr>
              <a:t> in </a:t>
            </a:r>
            <a:r>
              <a:rPr lang="en-US" sz="2000" b="1" dirty="0" err="1" smtClean="0">
                <a:latin typeface="Garamond" panose="02020404030301010803" pitchFamily="18" charset="0"/>
              </a:rPr>
              <a:t>monitoraggio</a:t>
            </a:r>
            <a:r>
              <a:rPr lang="en-US" sz="2000" b="1" dirty="0" smtClean="0">
                <a:latin typeface="Garamond" panose="02020404030301010803" pitchFamily="18" charset="0"/>
              </a:rPr>
              <a:t> </a:t>
            </a:r>
            <a:r>
              <a:rPr lang="en-US" sz="2000" b="1" dirty="0" err="1" smtClean="0">
                <a:latin typeface="Garamond" panose="02020404030301010803" pitchFamily="18" charset="0"/>
              </a:rPr>
              <a:t>ambientale</a:t>
            </a:r>
            <a:r>
              <a:rPr lang="en-US" sz="2000" b="1" dirty="0" smtClean="0">
                <a:latin typeface="Garamond" panose="02020404030301010803" pitchFamily="18" charset="0"/>
              </a:rPr>
              <a:t> (CIMA)</a:t>
            </a:r>
          </a:p>
          <a:p>
            <a:pPr marL="171450" indent="-171450" algn="just">
              <a:buFont typeface="Arial" panose="020B0604020202020204" pitchFamily="34" charset="0"/>
              <a:buChar char="•"/>
            </a:pPr>
            <a:r>
              <a:rPr lang="en-US" sz="2000" dirty="0" err="1" smtClean="0">
                <a:latin typeface="Garamond" panose="02020404030301010803" pitchFamily="18" charset="0"/>
              </a:rPr>
              <a:t>Biblioteca</a:t>
            </a:r>
            <a:r>
              <a:rPr lang="en-US" sz="2000" dirty="0" smtClean="0">
                <a:latin typeface="Garamond" panose="02020404030301010803" pitchFamily="18" charset="0"/>
              </a:rPr>
              <a:t>, </a:t>
            </a:r>
            <a:r>
              <a:rPr lang="en-US" sz="2000" dirty="0" err="1" smtClean="0">
                <a:latin typeface="Garamond" panose="02020404030301010803" pitchFamily="18" charset="0"/>
              </a:rPr>
              <a:t>residenze</a:t>
            </a:r>
            <a:r>
              <a:rPr lang="en-US" sz="2000" dirty="0" smtClean="0">
                <a:latin typeface="Garamond" panose="02020404030301010803" pitchFamily="18" charset="0"/>
              </a:rPr>
              <a:t> </a:t>
            </a:r>
            <a:r>
              <a:rPr lang="en-US" sz="2000" dirty="0" err="1" smtClean="0">
                <a:latin typeface="Garamond" panose="02020404030301010803" pitchFamily="18" charset="0"/>
              </a:rPr>
              <a:t>studenti</a:t>
            </a:r>
            <a:r>
              <a:rPr lang="en-US" sz="2000" dirty="0" smtClean="0">
                <a:latin typeface="Garamond" panose="02020404030301010803" pitchFamily="18" charset="0"/>
              </a:rPr>
              <a:t>, </a:t>
            </a:r>
            <a:r>
              <a:rPr lang="en-US" sz="2000" dirty="0" err="1" smtClean="0">
                <a:latin typeface="Garamond" panose="02020404030301010803" pitchFamily="18" charset="0"/>
              </a:rPr>
              <a:t>mensa</a:t>
            </a:r>
            <a:r>
              <a:rPr lang="en-US" sz="2000" dirty="0" smtClean="0">
                <a:latin typeface="Garamond" panose="02020404030301010803" pitchFamily="18" charset="0"/>
              </a:rPr>
              <a:t>, </a:t>
            </a:r>
            <a:r>
              <a:rPr lang="en-US" sz="2000" dirty="0" err="1" smtClean="0">
                <a:latin typeface="Garamond" panose="02020404030301010803" pitchFamily="18" charset="0"/>
              </a:rPr>
              <a:t>impianti</a:t>
            </a:r>
            <a:r>
              <a:rPr lang="en-US" sz="2000" dirty="0" smtClean="0">
                <a:latin typeface="Garamond" panose="02020404030301010803" pitchFamily="18" charset="0"/>
              </a:rPr>
              <a:t> </a:t>
            </a:r>
            <a:r>
              <a:rPr lang="en-US" sz="2000" dirty="0" err="1" smtClean="0">
                <a:latin typeface="Garamond" panose="02020404030301010803" pitchFamily="18" charset="0"/>
              </a:rPr>
              <a:t>sportivi</a:t>
            </a:r>
            <a:endParaRPr lang="en-US" sz="2000" dirty="0" smtClean="0">
              <a:latin typeface="Garamond" panose="02020404030301010803" pitchFamily="18" charset="0"/>
            </a:endParaRPr>
          </a:p>
        </p:txBody>
      </p:sp>
      <p:pic>
        <p:nvPicPr>
          <p:cNvPr id="5" name="Immagin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2919" y="1089839"/>
            <a:ext cx="5853952" cy="3685576"/>
          </a:xfrm>
          <a:prstGeom prst="rect">
            <a:avLst/>
          </a:prstGeom>
          <a:noFill/>
          <a:ln w="19050">
            <a:solidFill>
              <a:srgbClr val="FF6600"/>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2654" y="4429673"/>
            <a:ext cx="2162607" cy="2317917"/>
          </a:xfrm>
          <a:prstGeom prst="rect">
            <a:avLst/>
          </a:prstGeom>
          <a:ln w="19050">
            <a:solidFill>
              <a:srgbClr val="FF6600"/>
            </a:solidFill>
          </a:ln>
        </p:spPr>
      </p:pic>
      <p:sp>
        <p:nvSpPr>
          <p:cNvPr id="8" name="CasellaDiTesto 7"/>
          <p:cNvSpPr txBox="1"/>
          <p:nvPr/>
        </p:nvSpPr>
        <p:spPr>
          <a:xfrm>
            <a:off x="278269" y="375651"/>
            <a:ext cx="9023413" cy="523220"/>
          </a:xfrm>
          <a:prstGeom prst="rect">
            <a:avLst/>
          </a:prstGeom>
          <a:noFill/>
        </p:spPr>
        <p:txBody>
          <a:bodyPr wrap="square" rtlCol="0">
            <a:spAutoFit/>
          </a:bodyPr>
          <a:lstStyle/>
          <a:p>
            <a:r>
              <a:rPr lang="it-IT" sz="28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Il Campus Universitario di Savona</a:t>
            </a:r>
            <a:endParaRPr lang="it-IT" sz="28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endParaRPr>
          </a:p>
        </p:txBody>
      </p:sp>
      <p:pic>
        <p:nvPicPr>
          <p:cNvPr id="10" name="Immagine 9"/>
          <p:cNvPicPr>
            <a:picLocks noChangeAspect="1"/>
          </p:cNvPicPr>
          <p:nvPr/>
        </p:nvPicPr>
        <p:blipFill>
          <a:blip r:embed="rId4" cstate="print"/>
          <a:stretch>
            <a:fillRect/>
          </a:stretch>
        </p:blipFill>
        <p:spPr>
          <a:xfrm>
            <a:off x="7991336" y="5108149"/>
            <a:ext cx="1597118" cy="1230514"/>
          </a:xfrm>
          <a:prstGeom prst="rect">
            <a:avLst/>
          </a:prstGeom>
          <a:ln w="19050">
            <a:solidFill>
              <a:schemeClr val="accent6">
                <a:lumMod val="75000"/>
              </a:schemeClr>
            </a:solidFill>
          </a:ln>
        </p:spPr>
      </p:pic>
      <p:pic>
        <p:nvPicPr>
          <p:cNvPr id="11" name="Immagine 10"/>
          <p:cNvPicPr>
            <a:picLocks noChangeAspect="1"/>
          </p:cNvPicPr>
          <p:nvPr/>
        </p:nvPicPr>
        <p:blipFill>
          <a:blip r:embed="rId5" cstate="print"/>
          <a:stretch>
            <a:fillRect/>
          </a:stretch>
        </p:blipFill>
        <p:spPr>
          <a:xfrm>
            <a:off x="5612342" y="5108149"/>
            <a:ext cx="2274794" cy="1229510"/>
          </a:xfrm>
          <a:prstGeom prst="rect">
            <a:avLst/>
          </a:prstGeom>
          <a:ln w="19050">
            <a:solidFill>
              <a:schemeClr val="accent6">
                <a:lumMod val="75000"/>
              </a:schemeClr>
            </a:solidFill>
          </a:ln>
        </p:spPr>
      </p:pic>
      <p:pic>
        <p:nvPicPr>
          <p:cNvPr id="9" name="Immagin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12" name="Picture 2" descr="Immagine in linea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1905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magine in linea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23805" y="276094"/>
            <a:ext cx="2544389" cy="613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ttangolo 16"/>
          <p:cNvSpPr/>
          <p:nvPr/>
        </p:nvSpPr>
        <p:spPr>
          <a:xfrm>
            <a:off x="237563" y="1699378"/>
            <a:ext cx="11627223" cy="1323439"/>
          </a:xfrm>
          <a:prstGeom prst="rect">
            <a:avLst/>
          </a:prstGeom>
        </p:spPr>
        <p:txBody>
          <a:bodyPr wrap="square">
            <a:spAutoFit/>
          </a:bodyPr>
          <a:lstStyle/>
          <a:p>
            <a:pPr algn="just"/>
            <a:r>
              <a:rPr lang="it-IT" sz="2000" dirty="0" smtClean="0">
                <a:latin typeface="Garamond" panose="02020404030301010803" pitchFamily="18" charset="0"/>
              </a:rPr>
              <a:t>Il Progetto “Energia 2020” dell’Università degli Studi di Genova rappresenta un importante intervento a carattere dimostrativo nel settore dell’Energia Sostenibile (fonti rinnovabili, risparmio energetico e riduzione delle emissioni di CO</a:t>
            </a:r>
            <a:r>
              <a:rPr lang="it-IT" sz="2000" baseline="-25000" dirty="0" smtClean="0">
                <a:latin typeface="Garamond" panose="02020404030301010803" pitchFamily="18" charset="0"/>
              </a:rPr>
              <a:t>2</a:t>
            </a:r>
            <a:r>
              <a:rPr lang="it-IT" sz="2000" dirty="0" smtClean="0">
                <a:latin typeface="Garamond" panose="02020404030301010803" pitchFamily="18" charset="0"/>
              </a:rPr>
              <a:t>), realizzato con finanziamento interamente pubblico e mirato a rendere il Campus Universitario di Savona una struttura innovativa dal lato della gestione energetica e del comfort lavorativo dei suoi utenti.</a:t>
            </a:r>
          </a:p>
        </p:txBody>
      </p:sp>
      <p:sp>
        <p:nvSpPr>
          <p:cNvPr id="18" name="Rettangolo 17"/>
          <p:cNvSpPr/>
          <p:nvPr/>
        </p:nvSpPr>
        <p:spPr>
          <a:xfrm>
            <a:off x="233082" y="1136865"/>
            <a:ext cx="11510683" cy="523220"/>
          </a:xfrm>
          <a:prstGeom prst="rect">
            <a:avLst/>
          </a:prstGeom>
        </p:spPr>
        <p:txBody>
          <a:bodyPr wrap="square">
            <a:spAutoFit/>
          </a:bodyPr>
          <a:lstStyle/>
          <a:p>
            <a:pPr algn="ctr"/>
            <a:r>
              <a:rPr lang="it-IT" sz="28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Progetto ENERGIA 2020 dell’Università degli Studi di Genova (</a:t>
            </a:r>
            <a:r>
              <a:rPr lang="it-IT" sz="28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2010-2016)</a:t>
            </a:r>
          </a:p>
        </p:txBody>
      </p:sp>
      <p:pic>
        <p:nvPicPr>
          <p:cNvPr id="1026" name="Picture 2"/>
          <p:cNvPicPr>
            <a:picLocks noChangeAspect="1" noChangeArrowheads="1"/>
          </p:cNvPicPr>
          <p:nvPr/>
        </p:nvPicPr>
        <p:blipFill>
          <a:blip r:embed="rId3" cstate="print"/>
          <a:srcRect/>
          <a:stretch>
            <a:fillRect/>
          </a:stretch>
        </p:blipFill>
        <p:spPr bwMode="auto">
          <a:xfrm>
            <a:off x="1245814" y="3144373"/>
            <a:ext cx="9610725" cy="3276600"/>
          </a:xfrm>
          <a:prstGeom prst="rect">
            <a:avLst/>
          </a:prstGeom>
          <a:noFill/>
          <a:ln w="9525">
            <a:noFill/>
            <a:miter lim="800000"/>
            <a:headEnd/>
            <a:tailEnd/>
          </a:ln>
        </p:spPr>
      </p:pic>
      <p:pic>
        <p:nvPicPr>
          <p:cNvPr id="7" name="Immagin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5479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21424" y="1033926"/>
            <a:ext cx="6369876" cy="5112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5896" tIns="44666" rIns="85896" bIns="44666"/>
          <a:lstStyle>
            <a:lvl1pPr defTabSz="835025" eaLnBrk="0" hangingPunct="0">
              <a:defRPr>
                <a:solidFill>
                  <a:schemeClr val="tx1"/>
                </a:solidFill>
                <a:latin typeface="Arial" charset="0"/>
                <a:ea typeface="ＭＳ Ｐゴシック" charset="-128"/>
              </a:defRPr>
            </a:lvl1pPr>
            <a:lvl2pPr marL="371475" indent="-285750" defTabSz="835025" eaLnBrk="0" hangingPunct="0">
              <a:defRPr>
                <a:solidFill>
                  <a:schemeClr val="tx1"/>
                </a:solidFill>
                <a:latin typeface="Arial" charset="0"/>
                <a:ea typeface="ＭＳ Ｐゴシック" charset="-128"/>
              </a:defRPr>
            </a:lvl2pPr>
            <a:lvl3pPr marL="828675" indent="-285750" defTabSz="835025" eaLnBrk="0" hangingPunct="0">
              <a:defRPr>
                <a:solidFill>
                  <a:schemeClr val="tx1"/>
                </a:solidFill>
                <a:latin typeface="Arial" charset="0"/>
                <a:ea typeface="ＭＳ Ｐゴシック" charset="-128"/>
              </a:defRPr>
            </a:lvl3pPr>
            <a:lvl4pPr marL="1600200" indent="-228600" defTabSz="835025" eaLnBrk="0" hangingPunct="0">
              <a:defRPr>
                <a:solidFill>
                  <a:schemeClr val="tx1"/>
                </a:solidFill>
                <a:latin typeface="Arial" charset="0"/>
                <a:ea typeface="ＭＳ Ｐゴシック" charset="-128"/>
              </a:defRPr>
            </a:lvl4pPr>
            <a:lvl5pPr marL="2057400" indent="-228600" defTabSz="835025" eaLnBrk="0" hangingPunct="0">
              <a:defRPr>
                <a:solidFill>
                  <a:schemeClr val="tx1"/>
                </a:solidFill>
                <a:latin typeface="Arial" charset="0"/>
                <a:ea typeface="ＭＳ Ｐゴシック" charset="-128"/>
              </a:defRPr>
            </a:lvl5pPr>
            <a:lvl6pPr marL="2514600" indent="-228600" defTabSz="8350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350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350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35025" eaLnBrk="0" fontAlgn="base" hangingPunct="0">
              <a:spcBef>
                <a:spcPct val="0"/>
              </a:spcBef>
              <a:spcAft>
                <a:spcPct val="0"/>
              </a:spcAft>
              <a:defRPr>
                <a:solidFill>
                  <a:schemeClr val="tx1"/>
                </a:solidFill>
                <a:latin typeface="Arial" charset="0"/>
                <a:ea typeface="ＭＳ Ｐゴシック" charset="-128"/>
              </a:defRPr>
            </a:lvl9pPr>
          </a:lstStyle>
          <a:p>
            <a:pPr algn="just">
              <a:lnSpc>
                <a:spcPct val="110000"/>
              </a:lnSpc>
              <a:spcBef>
                <a:spcPct val="30000"/>
              </a:spcBef>
            </a:pPr>
            <a:r>
              <a:rPr lang="it-IT" altLang="it-IT" sz="2000" dirty="0" smtClean="0">
                <a:latin typeface="Garamond" panose="02020404030301010803" pitchFamily="18" charset="0"/>
                <a:cs typeface="Arial" charset="0"/>
              </a:rPr>
              <a:t>E’ un sistema di distribuzione energetica elettrica e termica «intelligente» che si sviluppa nella zona Nord del Campus e connette: </a:t>
            </a:r>
          </a:p>
          <a:p>
            <a:pPr algn="just">
              <a:lnSpc>
                <a:spcPct val="110000"/>
              </a:lnSpc>
              <a:spcBef>
                <a:spcPct val="30000"/>
              </a:spcBef>
            </a:pPr>
            <a:r>
              <a:rPr lang="it-IT" altLang="it-IT" sz="2000" dirty="0" smtClean="0">
                <a:latin typeface="Garamond" panose="02020404030301010803" pitchFamily="18" charset="0"/>
                <a:cs typeface="Arial" charset="0"/>
              </a:rPr>
              <a:t>3 turbine a gas </a:t>
            </a:r>
            <a:r>
              <a:rPr lang="it-IT" altLang="it-IT" sz="2000" dirty="0" err="1" smtClean="0">
                <a:latin typeface="Garamond" panose="02020404030301010803" pitchFamily="18" charset="0"/>
                <a:cs typeface="Arial" charset="0"/>
              </a:rPr>
              <a:t>trigenerative</a:t>
            </a:r>
            <a:r>
              <a:rPr lang="it-IT" altLang="it-IT" sz="2000" dirty="0" smtClean="0">
                <a:latin typeface="Garamond" panose="02020404030301010803" pitchFamily="18" charset="0"/>
                <a:cs typeface="Arial" charset="0"/>
              </a:rPr>
              <a:t> ad alta efficienza (160 kW</a:t>
            </a:r>
            <a:r>
              <a:rPr lang="it-IT" altLang="it-IT" sz="2000" baseline="-25000" dirty="0" smtClean="0">
                <a:latin typeface="Garamond" panose="02020404030301010803" pitchFamily="18" charset="0"/>
                <a:cs typeface="Arial" charset="0"/>
              </a:rPr>
              <a:t>e</a:t>
            </a:r>
            <a:r>
              <a:rPr lang="it-IT" altLang="it-IT" sz="2000" dirty="0" smtClean="0">
                <a:latin typeface="Garamond" panose="02020404030301010803" pitchFamily="18" charset="0"/>
                <a:cs typeface="Arial" charset="0"/>
              </a:rPr>
              <a:t>, 284 kW</a:t>
            </a:r>
            <a:r>
              <a:rPr lang="it-IT" altLang="it-IT" sz="2000" baseline="-25000" dirty="0" smtClean="0">
                <a:latin typeface="Garamond" panose="02020404030301010803" pitchFamily="18" charset="0"/>
                <a:cs typeface="Arial" charset="0"/>
              </a:rPr>
              <a:t>th</a:t>
            </a:r>
            <a:r>
              <a:rPr lang="it-IT" altLang="it-IT" sz="2000" dirty="0" smtClean="0">
                <a:latin typeface="Garamond" panose="02020404030301010803" pitchFamily="18" charset="0"/>
                <a:cs typeface="Arial" charset="0"/>
              </a:rPr>
              <a:t>) alimentate a gas naturale;</a:t>
            </a:r>
          </a:p>
          <a:p>
            <a:pPr algn="just">
              <a:lnSpc>
                <a:spcPct val="110000"/>
              </a:lnSpc>
              <a:spcBef>
                <a:spcPct val="30000"/>
              </a:spcBef>
            </a:pPr>
            <a:r>
              <a:rPr lang="it-IT" altLang="it-IT" sz="2000" dirty="0" smtClean="0">
                <a:latin typeface="Garamond" panose="02020404030301010803" pitchFamily="18" charset="0"/>
                <a:cs typeface="Arial" charset="0"/>
              </a:rPr>
              <a:t>1 impianto fotovoltaico (80 kW</a:t>
            </a:r>
            <a:r>
              <a:rPr lang="it-IT" altLang="it-IT" sz="2000" baseline="-25000" dirty="0" smtClean="0">
                <a:latin typeface="Garamond" panose="02020404030301010803" pitchFamily="18" charset="0"/>
                <a:cs typeface="Arial" charset="0"/>
              </a:rPr>
              <a:t>p</a:t>
            </a:r>
            <a:r>
              <a:rPr lang="it-IT" altLang="it-IT" sz="2000" dirty="0" smtClean="0">
                <a:latin typeface="Garamond" panose="02020404030301010803" pitchFamily="18" charset="0"/>
                <a:cs typeface="Arial" charset="0"/>
              </a:rPr>
              <a:t>);</a:t>
            </a:r>
          </a:p>
          <a:p>
            <a:pPr algn="just">
              <a:lnSpc>
                <a:spcPct val="110000"/>
              </a:lnSpc>
              <a:spcBef>
                <a:spcPct val="30000"/>
              </a:spcBef>
            </a:pPr>
            <a:r>
              <a:rPr lang="it-IT" altLang="it-IT" sz="2000" dirty="0" smtClean="0">
                <a:latin typeface="Garamond" panose="02020404030301010803" pitchFamily="18" charset="0"/>
                <a:cs typeface="Arial" charset="0"/>
              </a:rPr>
              <a:t>3 sistemi solari termodinamici (CSP) equipaggiati con motori Stirling (3 kW</a:t>
            </a:r>
            <a:r>
              <a:rPr lang="it-IT" altLang="it-IT" sz="2000" baseline="-25000" dirty="0" smtClean="0">
                <a:latin typeface="Garamond" panose="02020404030301010803" pitchFamily="18" charset="0"/>
                <a:cs typeface="Arial" charset="0"/>
              </a:rPr>
              <a:t>e</a:t>
            </a:r>
            <a:r>
              <a:rPr lang="it-IT" altLang="it-IT" sz="2000" dirty="0" smtClean="0">
                <a:latin typeface="Garamond" panose="02020404030301010803" pitchFamily="18" charset="0"/>
                <a:cs typeface="Arial" charset="0"/>
              </a:rPr>
              <a:t>, 9 kW</a:t>
            </a:r>
            <a:r>
              <a:rPr lang="it-IT" altLang="it-IT" sz="2000" baseline="-25000" dirty="0" smtClean="0">
                <a:latin typeface="Garamond" panose="02020404030301010803" pitchFamily="18" charset="0"/>
                <a:cs typeface="Arial" charset="0"/>
              </a:rPr>
              <a:t>th</a:t>
            </a:r>
            <a:r>
              <a:rPr lang="it-IT" altLang="it-IT" sz="2000" dirty="0" smtClean="0">
                <a:latin typeface="Garamond" panose="02020404030301010803" pitchFamily="18" charset="0"/>
                <a:cs typeface="Arial" charset="0"/>
              </a:rPr>
              <a:t>);</a:t>
            </a:r>
          </a:p>
          <a:p>
            <a:pPr algn="just">
              <a:lnSpc>
                <a:spcPct val="110000"/>
              </a:lnSpc>
              <a:spcBef>
                <a:spcPct val="30000"/>
              </a:spcBef>
            </a:pPr>
            <a:r>
              <a:rPr lang="it-IT" altLang="it-IT" sz="2000" dirty="0" smtClean="0">
                <a:latin typeface="Garamond" panose="02020404030301010803" pitchFamily="18" charset="0"/>
                <a:cs typeface="Arial" charset="0"/>
              </a:rPr>
              <a:t>1 chiller ad assorbimento (H</a:t>
            </a:r>
            <a:r>
              <a:rPr lang="it-IT" altLang="it-IT" sz="2000" baseline="-25000" dirty="0" smtClean="0">
                <a:latin typeface="Garamond" panose="02020404030301010803" pitchFamily="18" charset="0"/>
                <a:cs typeface="Arial" charset="0"/>
              </a:rPr>
              <a:t>2</a:t>
            </a:r>
            <a:r>
              <a:rPr lang="it-IT" altLang="it-IT" sz="2000" dirty="0" smtClean="0">
                <a:latin typeface="Garamond" panose="02020404030301010803" pitchFamily="18" charset="0"/>
                <a:cs typeface="Arial" charset="0"/>
              </a:rPr>
              <a:t>O/</a:t>
            </a:r>
            <a:r>
              <a:rPr lang="it-IT" altLang="it-IT" sz="2000" dirty="0" err="1" smtClean="0">
                <a:latin typeface="Garamond" panose="02020404030301010803" pitchFamily="18" charset="0"/>
                <a:cs typeface="Arial" charset="0"/>
              </a:rPr>
              <a:t>LiBr</a:t>
            </a:r>
            <a:r>
              <a:rPr lang="it-IT" altLang="it-IT" sz="2000" dirty="0" smtClean="0">
                <a:latin typeface="Garamond" panose="02020404030301010803" pitchFamily="18" charset="0"/>
                <a:cs typeface="Arial" charset="0"/>
              </a:rPr>
              <a:t>) con serbatoio di accumulo;</a:t>
            </a:r>
          </a:p>
          <a:p>
            <a:pPr algn="just">
              <a:lnSpc>
                <a:spcPct val="110000"/>
              </a:lnSpc>
              <a:spcBef>
                <a:spcPct val="30000"/>
              </a:spcBef>
            </a:pPr>
            <a:r>
              <a:rPr lang="it-IT" altLang="it-IT" sz="2000" dirty="0" smtClean="0">
                <a:latin typeface="Garamond" panose="02020404030301010803" pitchFamily="18" charset="0"/>
                <a:cs typeface="Arial" charset="0"/>
              </a:rPr>
              <a:t>1 sistema di accumulo elettrico basato su tecnologia Na-NiCl</a:t>
            </a:r>
            <a:r>
              <a:rPr lang="it-IT" altLang="it-IT" sz="2000" baseline="-25000" dirty="0" smtClean="0">
                <a:latin typeface="Garamond" panose="02020404030301010803" pitchFamily="18" charset="0"/>
                <a:cs typeface="Arial" charset="0"/>
              </a:rPr>
              <a:t>2</a:t>
            </a:r>
            <a:r>
              <a:rPr lang="it-IT" altLang="it-IT" sz="2000" dirty="0" smtClean="0">
                <a:latin typeface="Garamond" panose="02020404030301010803" pitchFamily="18" charset="0"/>
                <a:cs typeface="Arial" charset="0"/>
              </a:rPr>
              <a:t> (capacità100 kWh)</a:t>
            </a:r>
          </a:p>
          <a:p>
            <a:pPr algn="just">
              <a:lnSpc>
                <a:spcPct val="110000"/>
              </a:lnSpc>
              <a:spcBef>
                <a:spcPct val="30000"/>
              </a:spcBef>
            </a:pPr>
            <a:r>
              <a:rPr lang="it-IT" altLang="it-IT" sz="2000" dirty="0" smtClean="0">
                <a:latin typeface="Garamond" panose="02020404030301010803" pitchFamily="18" charset="0"/>
                <a:cs typeface="Arial" charset="0"/>
              </a:rPr>
              <a:t>2 stazioni di ricarica per veicoli elettrici</a:t>
            </a:r>
          </a:p>
          <a:p>
            <a:pPr marL="358775" lvl="2" indent="-179388" eaLnBrk="1" hangingPunct="1">
              <a:spcAft>
                <a:spcPts val="600"/>
              </a:spcAft>
              <a:buFont typeface="Arial" charset="0"/>
              <a:buChar char="•"/>
            </a:pPr>
            <a:endParaRPr lang="en-US" altLang="it-IT" sz="2000" dirty="0">
              <a:latin typeface="Garamond" panose="02020404030301010803" pitchFamily="18" charset="0"/>
            </a:endParaRPr>
          </a:p>
          <a:p>
            <a:pPr lvl="2" eaLnBrk="1" hangingPunct="1">
              <a:spcAft>
                <a:spcPts val="600"/>
              </a:spcAft>
              <a:buFont typeface="Arial" charset="0"/>
              <a:buChar char="•"/>
            </a:pPr>
            <a:endParaRPr lang="en-US" altLang="it-IT" sz="1600" b="1" dirty="0">
              <a:cs typeface="Arial" charset="0"/>
            </a:endParaRPr>
          </a:p>
          <a:p>
            <a:pPr lvl="1" eaLnBrk="1" hangingPunct="1">
              <a:spcAft>
                <a:spcPts val="600"/>
              </a:spcAft>
              <a:buFont typeface="Arial" charset="0"/>
              <a:buChar char="•"/>
            </a:pPr>
            <a:endParaRPr lang="it-IT" altLang="it-IT" sz="1600" b="1" dirty="0">
              <a:cs typeface="Arial" charset="0"/>
            </a:endParaRPr>
          </a:p>
        </p:txBody>
      </p:sp>
      <p:pic>
        <p:nvPicPr>
          <p:cNvPr id="4" name="Immagin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750422" y="517759"/>
            <a:ext cx="4607859" cy="6435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ttangolo 1"/>
          <p:cNvSpPr/>
          <p:nvPr/>
        </p:nvSpPr>
        <p:spPr>
          <a:xfrm>
            <a:off x="219931" y="445103"/>
            <a:ext cx="5803192" cy="461665"/>
          </a:xfrm>
          <a:prstGeom prst="rect">
            <a:avLst/>
          </a:prstGeom>
        </p:spPr>
        <p:txBody>
          <a:bodyPr wrap="none">
            <a:spAutoFit/>
          </a:bodyPr>
          <a:lstStyle/>
          <a:p>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4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a:t>
            </a:r>
            <a:endParaRPr lang="it-IT" sz="2400" dirty="0"/>
          </a:p>
        </p:txBody>
      </p:sp>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71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395" y="814901"/>
            <a:ext cx="8644995" cy="461665"/>
          </a:xfrm>
          <a:prstGeom prst="rect">
            <a:avLst/>
          </a:prstGeom>
        </p:spPr>
        <p:txBody>
          <a:bodyPr wrap="none">
            <a:spAutoFit/>
          </a:bodyPr>
          <a:lstStyle/>
          <a:p>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4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a:t>
            </a: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a:t>
            </a:r>
            <a:r>
              <a:rPr lang="it-IT" altLang="it-IT"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Gantt</a:t>
            </a: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dell’intervento </a:t>
            </a:r>
            <a:endParaRPr lang="it-IT" sz="2400" dirty="0"/>
          </a:p>
        </p:txBody>
      </p:sp>
      <p:pic>
        <p:nvPicPr>
          <p:cNvPr id="2051" name="Picture 3"/>
          <p:cNvPicPr>
            <a:picLocks noChangeAspect="1" noChangeArrowheads="1"/>
          </p:cNvPicPr>
          <p:nvPr/>
        </p:nvPicPr>
        <p:blipFill>
          <a:blip r:embed="rId2" cstate="print"/>
          <a:srcRect/>
          <a:stretch>
            <a:fillRect/>
          </a:stretch>
        </p:blipFill>
        <p:spPr bwMode="auto">
          <a:xfrm>
            <a:off x="821396" y="1620935"/>
            <a:ext cx="10172700" cy="3867150"/>
          </a:xfrm>
          <a:prstGeom prst="rect">
            <a:avLst/>
          </a:prstGeom>
          <a:noFill/>
          <a:ln w="9525">
            <a:noFill/>
            <a:miter lim="800000"/>
            <a:headEnd/>
            <a:tailEnd/>
          </a:ln>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6672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395" y="859726"/>
            <a:ext cx="8950335" cy="461665"/>
          </a:xfrm>
          <a:prstGeom prst="rect">
            <a:avLst/>
          </a:prstGeom>
        </p:spPr>
        <p:txBody>
          <a:bodyPr wrap="none">
            <a:spAutoFit/>
          </a:bodyPr>
          <a:lstStyle/>
          <a:p>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4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a:t>
            </a: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mobilitazione di risorse</a:t>
            </a:r>
            <a:endParaRPr lang="it-IT" sz="2400" dirty="0"/>
          </a:p>
        </p:txBody>
      </p:sp>
      <p:pic>
        <p:nvPicPr>
          <p:cNvPr id="4098" name="Picture 2"/>
          <p:cNvPicPr>
            <a:picLocks noChangeAspect="1" noChangeArrowheads="1"/>
          </p:cNvPicPr>
          <p:nvPr/>
        </p:nvPicPr>
        <p:blipFill>
          <a:blip r:embed="rId2" cstate="print"/>
          <a:srcRect/>
          <a:stretch>
            <a:fillRect/>
          </a:stretch>
        </p:blipFill>
        <p:spPr bwMode="auto">
          <a:xfrm>
            <a:off x="1052513" y="1615900"/>
            <a:ext cx="10086975" cy="4343400"/>
          </a:xfrm>
          <a:prstGeom prst="rect">
            <a:avLst/>
          </a:prstGeom>
          <a:noFill/>
          <a:ln w="9525">
            <a:noFill/>
            <a:miter lim="800000"/>
            <a:headEnd/>
            <a:tailEnd/>
          </a:ln>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66727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395" y="669967"/>
            <a:ext cx="5803192" cy="461665"/>
          </a:xfrm>
          <a:prstGeom prst="rect">
            <a:avLst/>
          </a:prstGeom>
        </p:spPr>
        <p:txBody>
          <a:bodyPr wrap="none">
            <a:spAutoFit/>
          </a:bodyPr>
          <a:lstStyle/>
          <a:p>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4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a:t>
            </a:r>
            <a:endParaRPr lang="it-IT" sz="2400" dirty="0"/>
          </a:p>
        </p:txBody>
      </p:sp>
      <p:pic>
        <p:nvPicPr>
          <p:cNvPr id="3074" name="Picture 2"/>
          <p:cNvPicPr>
            <a:picLocks noChangeAspect="1" noChangeArrowheads="1"/>
          </p:cNvPicPr>
          <p:nvPr/>
        </p:nvPicPr>
        <p:blipFill>
          <a:blip r:embed="rId2" cstate="print"/>
          <a:srcRect/>
          <a:stretch>
            <a:fillRect/>
          </a:stretch>
        </p:blipFill>
        <p:spPr bwMode="auto">
          <a:xfrm>
            <a:off x="782451" y="1558178"/>
            <a:ext cx="10125075" cy="4857750"/>
          </a:xfrm>
          <a:prstGeom prst="rect">
            <a:avLst/>
          </a:prstGeom>
          <a:noFill/>
          <a:ln w="9525">
            <a:noFill/>
            <a:miter lim="800000"/>
            <a:headEnd/>
            <a:tailEnd/>
          </a:ln>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8" name="Picture 2" descr="Immagine in linea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9446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5395" y="530267"/>
            <a:ext cx="9106724" cy="461665"/>
          </a:xfrm>
          <a:prstGeom prst="rect">
            <a:avLst/>
          </a:prstGeom>
        </p:spPr>
        <p:txBody>
          <a:bodyPr wrap="none">
            <a:spAutoFit/>
          </a:bodyPr>
          <a:lstStyle/>
          <a:p>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4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4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a:t>
            </a:r>
            <a:r>
              <a:rPr lang="it-IT" altLang="it-IT" sz="24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gli impianti </a:t>
            </a:r>
            <a:r>
              <a:rPr lang="it-IT" altLang="it-IT" sz="24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trigenerativi</a:t>
            </a:r>
            <a:endParaRPr lang="it-IT" sz="2400" dirty="0"/>
          </a:p>
        </p:txBody>
      </p:sp>
      <p:pic>
        <p:nvPicPr>
          <p:cNvPr id="9" name="Picture 3" descr="IMG_024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930" y="3841674"/>
            <a:ext cx="2400300" cy="1803400"/>
          </a:xfrm>
          <a:prstGeom prst="rect">
            <a:avLst/>
          </a:prstGeom>
          <a:noFill/>
          <a:ln w="19050">
            <a:solidFill>
              <a:srgbClr val="CC66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 name="Picture 4" descr="IMG_034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8497" y="4415713"/>
            <a:ext cx="2439858" cy="1901416"/>
          </a:xfrm>
          <a:prstGeom prst="rect">
            <a:avLst/>
          </a:prstGeom>
          <a:noFill/>
          <a:ln w="19050">
            <a:solidFill>
              <a:srgbClr val="00FFCC"/>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 name="Picture 3"/>
          <p:cNvPicPr>
            <a:picLocks noChangeAspect="1" noChangeArrowheads="1"/>
          </p:cNvPicPr>
          <p:nvPr/>
        </p:nvPicPr>
        <p:blipFill>
          <a:blip r:embed="rId4" cstate="print"/>
          <a:srcRect/>
          <a:stretch>
            <a:fillRect/>
          </a:stretch>
        </p:blipFill>
        <p:spPr bwMode="auto">
          <a:xfrm>
            <a:off x="290097" y="1437033"/>
            <a:ext cx="2432133" cy="2277040"/>
          </a:xfrm>
          <a:prstGeom prst="rect">
            <a:avLst/>
          </a:prstGeom>
          <a:noFill/>
          <a:ln w="28575">
            <a:solidFill>
              <a:schemeClr val="accent1">
                <a:lumMod val="75000"/>
              </a:schemeClr>
            </a:solidFill>
            <a:miter lim="800000"/>
            <a:headEnd/>
            <a:tailEnd/>
          </a:ln>
        </p:spPr>
      </p:pic>
      <p:graphicFrame>
        <p:nvGraphicFramePr>
          <p:cNvPr id="12" name="Tabella 11"/>
          <p:cNvGraphicFramePr>
            <a:graphicFrameLocks noGrp="1"/>
          </p:cNvGraphicFramePr>
          <p:nvPr>
            <p:extLst>
              <p:ext uri="{D42A27DB-BD31-4B8C-83A1-F6EECF244321}">
                <p14:modId xmlns="" xmlns:p14="http://schemas.microsoft.com/office/powerpoint/2010/main" val="2628953620"/>
              </p:ext>
            </p:extLst>
          </p:nvPr>
        </p:nvGraphicFramePr>
        <p:xfrm>
          <a:off x="3194856" y="2161377"/>
          <a:ext cx="1740645" cy="1349950"/>
        </p:xfrm>
        <a:graphic>
          <a:graphicData uri="http://schemas.openxmlformats.org/drawingml/2006/table">
            <a:tbl>
              <a:tblPr firstRow="1" firstCol="1" bandRow="1">
                <a:tableStyleId>{D27102A9-8310-4765-A935-A1911B00CA55}</a:tableStyleId>
              </a:tblPr>
              <a:tblGrid>
                <a:gridCol w="1077257"/>
                <a:gridCol w="663388"/>
              </a:tblGrid>
              <a:tr h="181369">
                <a:tc>
                  <a:txBody>
                    <a:bodyPr/>
                    <a:lstStyle/>
                    <a:p>
                      <a:pPr>
                        <a:lnSpc>
                          <a:spcPct val="107000"/>
                        </a:lnSpc>
                        <a:spcAft>
                          <a:spcPts val="800"/>
                        </a:spcAft>
                      </a:pPr>
                      <a:r>
                        <a:rPr lang="it-IT" sz="1600" dirty="0">
                          <a:effectLst/>
                        </a:rPr>
                        <a:t>P</a:t>
                      </a:r>
                      <a:r>
                        <a:rPr lang="it-IT" sz="1600" baseline="-25000" dirty="0">
                          <a:effectLst/>
                        </a:rPr>
                        <a:t>el</a:t>
                      </a:r>
                      <a:r>
                        <a:rPr lang="it-IT" sz="1600" dirty="0">
                          <a:effectLst/>
                        </a:rPr>
                        <a:t> </a:t>
                      </a:r>
                      <a:r>
                        <a:rPr lang="it-IT" sz="1600" b="0" dirty="0">
                          <a:effectLst/>
                        </a:rPr>
                        <a:t>[</a:t>
                      </a:r>
                      <a:r>
                        <a:rPr lang="it-IT" sz="1600" b="0" dirty="0" err="1">
                          <a:effectLst/>
                        </a:rPr>
                        <a:t>kW</a:t>
                      </a:r>
                      <a:r>
                        <a:rPr lang="it-IT" sz="1600" b="0" baseline="-25000" dirty="0" err="1">
                          <a:effectLst/>
                        </a:rPr>
                        <a:t>e</a:t>
                      </a:r>
                      <a:r>
                        <a:rPr lang="it-IT" sz="1600" b="0" dirty="0">
                          <a:effectLst/>
                        </a:rPr>
                        <a:t>]</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tc>
                <a:tc>
                  <a:txBody>
                    <a:bodyPr/>
                    <a:lstStyle/>
                    <a:p>
                      <a:pPr>
                        <a:lnSpc>
                          <a:spcPct val="107000"/>
                        </a:lnSpc>
                        <a:spcAft>
                          <a:spcPts val="800"/>
                        </a:spcAft>
                      </a:pPr>
                      <a:r>
                        <a:rPr lang="it-IT" sz="1600" b="0" dirty="0" smtClean="0">
                          <a:effectLst/>
                        </a:rPr>
                        <a:t>65</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tc>
              </a:tr>
              <a:tr h="181369">
                <a:tc>
                  <a:txBody>
                    <a:bodyPr/>
                    <a:lstStyle/>
                    <a:p>
                      <a:pPr>
                        <a:lnSpc>
                          <a:spcPct val="107000"/>
                        </a:lnSpc>
                        <a:spcAft>
                          <a:spcPts val="800"/>
                        </a:spcAft>
                      </a:pPr>
                      <a:r>
                        <a:rPr lang="it-IT" sz="1600" dirty="0" err="1">
                          <a:effectLst/>
                        </a:rPr>
                        <a:t>P</a:t>
                      </a:r>
                      <a:r>
                        <a:rPr lang="it-IT" sz="1600" baseline="-25000" dirty="0" err="1">
                          <a:effectLst/>
                        </a:rPr>
                        <a:t>th</a:t>
                      </a:r>
                      <a:r>
                        <a:rPr lang="it-IT" sz="1600" dirty="0">
                          <a:effectLst/>
                        </a:rPr>
                        <a:t> </a:t>
                      </a:r>
                      <a:r>
                        <a:rPr lang="it-IT" sz="1600" b="0" dirty="0">
                          <a:effectLst/>
                        </a:rPr>
                        <a:t>[</a:t>
                      </a:r>
                      <a:r>
                        <a:rPr lang="it-IT" sz="1600" b="0" dirty="0" err="1">
                          <a:effectLst/>
                        </a:rPr>
                        <a:t>kW</a:t>
                      </a:r>
                      <a:r>
                        <a:rPr lang="it-IT" sz="1600" b="0" baseline="-25000" dirty="0" err="1">
                          <a:effectLst/>
                        </a:rPr>
                        <a:t>th</a:t>
                      </a:r>
                      <a:r>
                        <a:rPr lang="it-IT" sz="1600" b="0" dirty="0">
                          <a:effectLst/>
                        </a:rPr>
                        <a:t>]</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tc>
                <a:tc>
                  <a:txBody>
                    <a:bodyPr/>
                    <a:lstStyle/>
                    <a:p>
                      <a:pPr>
                        <a:lnSpc>
                          <a:spcPct val="107000"/>
                        </a:lnSpc>
                        <a:spcAft>
                          <a:spcPts val="800"/>
                        </a:spcAft>
                      </a:pPr>
                      <a:r>
                        <a:rPr lang="it-IT" sz="1600" dirty="0" smtClean="0">
                          <a:effectLst/>
                        </a:rPr>
                        <a:t>112</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tc>
              </a:tr>
              <a:tr h="181369">
                <a:tc>
                  <a:txBody>
                    <a:bodyPr/>
                    <a:lstStyle/>
                    <a:p>
                      <a:pPr>
                        <a:lnSpc>
                          <a:spcPct val="107000"/>
                        </a:lnSpc>
                        <a:spcAft>
                          <a:spcPts val="800"/>
                        </a:spcAft>
                      </a:pPr>
                      <a:r>
                        <a:rPr lang="it-IT" sz="1600" dirty="0">
                          <a:effectLst/>
                        </a:rPr>
                        <a:t>η</a:t>
                      </a:r>
                      <a:r>
                        <a:rPr lang="it-IT" sz="1600" baseline="-25000" dirty="0">
                          <a:effectLst/>
                        </a:rPr>
                        <a:t>el</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tc>
                <a:tc>
                  <a:txBody>
                    <a:bodyPr/>
                    <a:lstStyle/>
                    <a:p>
                      <a:pPr>
                        <a:lnSpc>
                          <a:spcPct val="107000"/>
                        </a:lnSpc>
                        <a:spcAft>
                          <a:spcPts val="800"/>
                        </a:spcAft>
                      </a:pPr>
                      <a:r>
                        <a:rPr lang="it-IT" sz="1600" dirty="0">
                          <a:effectLst/>
                        </a:rPr>
                        <a:t>0.29</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tc>
              </a:tr>
              <a:tr h="181369">
                <a:tc>
                  <a:txBody>
                    <a:bodyPr/>
                    <a:lstStyle/>
                    <a:p>
                      <a:pPr>
                        <a:lnSpc>
                          <a:spcPct val="107000"/>
                        </a:lnSpc>
                        <a:spcAft>
                          <a:spcPts val="800"/>
                        </a:spcAft>
                      </a:pPr>
                      <a:r>
                        <a:rPr lang="it-IT" sz="1600" dirty="0">
                          <a:effectLst/>
                        </a:rPr>
                        <a:t>η</a:t>
                      </a:r>
                      <a:r>
                        <a:rPr lang="it-IT" sz="1600" baseline="-25000" dirty="0">
                          <a:effectLst/>
                        </a:rPr>
                        <a:t>th</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tc>
                <a:tc>
                  <a:txBody>
                    <a:bodyPr/>
                    <a:lstStyle/>
                    <a:p>
                      <a:pPr>
                        <a:lnSpc>
                          <a:spcPct val="107000"/>
                        </a:lnSpc>
                        <a:spcAft>
                          <a:spcPts val="800"/>
                        </a:spcAft>
                      </a:pPr>
                      <a:r>
                        <a:rPr lang="it-IT" sz="1600" dirty="0" smtClean="0">
                          <a:effectLst/>
                        </a:rPr>
                        <a:t>0.50</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tc>
              </a:tr>
              <a:tr h="181369">
                <a:tc>
                  <a:txBody>
                    <a:bodyPr/>
                    <a:lstStyle/>
                    <a:p>
                      <a:pPr>
                        <a:lnSpc>
                          <a:spcPct val="107000"/>
                        </a:lnSpc>
                        <a:spcAft>
                          <a:spcPts val="800"/>
                        </a:spcAft>
                      </a:pPr>
                      <a:r>
                        <a:rPr lang="it-IT" sz="1600" dirty="0">
                          <a:effectLst/>
                        </a:rPr>
                        <a:t>n </a:t>
                      </a:r>
                      <a:r>
                        <a:rPr lang="it-IT" sz="1600" b="0" dirty="0" smtClean="0">
                          <a:effectLst/>
                        </a:rPr>
                        <a:t>[</a:t>
                      </a:r>
                      <a:r>
                        <a:rPr lang="it-IT" sz="1600" b="0" dirty="0" err="1" smtClean="0">
                          <a:effectLst/>
                        </a:rPr>
                        <a:t>rpm</a:t>
                      </a:r>
                      <a:r>
                        <a:rPr lang="it-IT" sz="1600" b="0" dirty="0" smtClean="0">
                          <a:effectLst/>
                        </a:rPr>
                        <a:t>]</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tc>
                <a:tc>
                  <a:txBody>
                    <a:bodyPr/>
                    <a:lstStyle/>
                    <a:p>
                      <a:pPr>
                        <a:lnSpc>
                          <a:spcPct val="107000"/>
                        </a:lnSpc>
                        <a:spcAft>
                          <a:spcPts val="800"/>
                        </a:spcAft>
                      </a:pPr>
                      <a:r>
                        <a:rPr lang="it-IT" sz="1600" dirty="0">
                          <a:effectLst/>
                        </a:rPr>
                        <a:t>96000</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tc>
              </a:tr>
            </a:tbl>
          </a:graphicData>
        </a:graphic>
      </p:graphicFrame>
      <p:sp>
        <p:nvSpPr>
          <p:cNvPr id="13" name="Rettangolo 12"/>
          <p:cNvSpPr/>
          <p:nvPr/>
        </p:nvSpPr>
        <p:spPr>
          <a:xfrm>
            <a:off x="3195467" y="1450500"/>
            <a:ext cx="1735122" cy="707886"/>
          </a:xfrm>
          <a:prstGeom prst="rect">
            <a:avLst/>
          </a:prstGeom>
        </p:spPr>
        <p:txBody>
          <a:bodyPr wrap="square">
            <a:spAutoFit/>
          </a:bodyPr>
          <a:lstStyle/>
          <a:p>
            <a:pPr algn="ctr"/>
            <a:r>
              <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rPr>
              <a:t>Turbina a gas </a:t>
            </a:r>
            <a:r>
              <a:rPr lang="it-IT" altLang="it-IT" sz="2000" b="1" dirty="0" err="1" smtClean="0">
                <a:solidFill>
                  <a:srgbClr val="FF6600"/>
                </a:solidFill>
                <a:latin typeface="Garamond" panose="02020404030301010803" pitchFamily="18" charset="0"/>
                <a:ea typeface="Tahoma" panose="020B0604030504040204" pitchFamily="34" charset="0"/>
                <a:cs typeface="Tahoma" panose="020B0604030504040204" pitchFamily="34" charset="0"/>
              </a:rPr>
              <a:t>Capstone</a:t>
            </a:r>
            <a:r>
              <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rPr>
              <a:t> C65</a:t>
            </a:r>
            <a:endParaRPr lang="it-IT" sz="2000" dirty="0">
              <a:solidFill>
                <a:srgbClr val="FF6600"/>
              </a:solidFill>
            </a:endParaRPr>
          </a:p>
        </p:txBody>
      </p:sp>
      <p:pic>
        <p:nvPicPr>
          <p:cNvPr id="19" name="Immagine 18"/>
          <p:cNvPicPr>
            <a:picLocks noChangeAspect="1"/>
          </p:cNvPicPr>
          <p:nvPr/>
        </p:nvPicPr>
        <p:blipFill>
          <a:blip r:embed="rId5" cstate="print"/>
          <a:stretch>
            <a:fillRect/>
          </a:stretch>
        </p:blipFill>
        <p:spPr>
          <a:xfrm>
            <a:off x="6813282" y="2767107"/>
            <a:ext cx="5226599" cy="3727335"/>
          </a:xfrm>
          <a:prstGeom prst="rect">
            <a:avLst/>
          </a:prstGeom>
        </p:spPr>
      </p:pic>
      <p:sp>
        <p:nvSpPr>
          <p:cNvPr id="20" name="Rettangolo 19"/>
          <p:cNvSpPr/>
          <p:nvPr/>
        </p:nvSpPr>
        <p:spPr>
          <a:xfrm>
            <a:off x="5791390" y="5081206"/>
            <a:ext cx="2770310" cy="400110"/>
          </a:xfrm>
          <a:prstGeom prst="rect">
            <a:avLst/>
          </a:prstGeom>
        </p:spPr>
        <p:txBody>
          <a:bodyPr wrap="none">
            <a:spAutoFit/>
          </a:bodyPr>
          <a:lstStyle/>
          <a:p>
            <a:r>
              <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rPr>
              <a:t>Chiller ad assorbimento</a:t>
            </a:r>
            <a:endParaRPr lang="it-IT" sz="2000" dirty="0">
              <a:solidFill>
                <a:srgbClr val="FF6600"/>
              </a:solidFill>
            </a:endParaRPr>
          </a:p>
        </p:txBody>
      </p:sp>
      <p:pic>
        <p:nvPicPr>
          <p:cNvPr id="2" name="Immagine 1"/>
          <p:cNvPicPr>
            <a:picLocks noChangeAspect="1"/>
          </p:cNvPicPr>
          <p:nvPr/>
        </p:nvPicPr>
        <p:blipFill>
          <a:blip r:embed="rId6" cstate="print"/>
          <a:stretch>
            <a:fillRect/>
          </a:stretch>
        </p:blipFill>
        <p:spPr>
          <a:xfrm>
            <a:off x="5791389" y="1425973"/>
            <a:ext cx="2294775" cy="1389354"/>
          </a:xfrm>
          <a:prstGeom prst="rect">
            <a:avLst/>
          </a:prstGeom>
          <a:ln w="19050">
            <a:solidFill>
              <a:srgbClr val="FFFF00"/>
            </a:solidFill>
          </a:ln>
        </p:spPr>
      </p:pic>
      <p:pic>
        <p:nvPicPr>
          <p:cNvPr id="14" name="Immagine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15" name="Picture 2" descr="Immagine in linea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5367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822367"/>
            <a:ext cx="10770962" cy="430887"/>
          </a:xfrm>
          <a:prstGeom prst="rect">
            <a:avLst/>
          </a:prstGeom>
        </p:spPr>
        <p:txBody>
          <a:bodyPr wrap="none">
            <a:spAutoFit/>
          </a:bodyPr>
          <a:lstStyle/>
          <a:p>
            <a:r>
              <a:rPr lang="it-IT" altLang="it-IT" sz="22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La </a:t>
            </a:r>
            <a:r>
              <a:rPr lang="it-IT" altLang="it-IT" sz="22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Smart Polygeneration </a:t>
            </a:r>
            <a:r>
              <a:rPr lang="it-IT" altLang="it-IT" sz="2200" b="1" dirty="0" err="1">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Microgrid</a:t>
            </a:r>
            <a:r>
              <a:rPr lang="it-IT" altLang="it-IT" sz="2200" b="1" dirty="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(SPM) </a:t>
            </a:r>
            <a:r>
              <a:rPr lang="it-IT" altLang="it-IT" sz="2200" b="1" dirty="0"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 gli impianti solari, le batterie e la </a:t>
            </a:r>
            <a:r>
              <a:rPr lang="it-IT" altLang="it-IT" sz="2200" b="1" dirty="0" err="1" smtClean="0">
                <a:solidFill>
                  <a:schemeClr val="accent1">
                    <a:lumMod val="75000"/>
                  </a:schemeClr>
                </a:solidFill>
                <a:latin typeface="Garamond" panose="02020404030301010803" pitchFamily="18" charset="0"/>
                <a:ea typeface="Tahoma" panose="020B0604030504040204" pitchFamily="34" charset="0"/>
                <a:cs typeface="Tahoma" panose="020B0604030504040204" pitchFamily="34" charset="0"/>
              </a:rPr>
              <a:t>e-mobility</a:t>
            </a:r>
            <a:endParaRPr lang="it-IT" sz="2200" dirty="0"/>
          </a:p>
        </p:txBody>
      </p:sp>
      <p:sp>
        <p:nvSpPr>
          <p:cNvPr id="13" name="Rettangolo 12"/>
          <p:cNvSpPr/>
          <p:nvPr/>
        </p:nvSpPr>
        <p:spPr>
          <a:xfrm>
            <a:off x="1319770" y="1506842"/>
            <a:ext cx="1651414" cy="400110"/>
          </a:xfrm>
          <a:prstGeom prst="rect">
            <a:avLst/>
          </a:prstGeom>
        </p:spPr>
        <p:txBody>
          <a:bodyPr wrap="none">
            <a:spAutoFit/>
          </a:bodyPr>
          <a:lstStyle/>
          <a:p>
            <a:r>
              <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rPr>
              <a:t>I sistemi CSP</a:t>
            </a:r>
            <a:endParaRPr lang="it-IT" sz="2000" dirty="0">
              <a:solidFill>
                <a:srgbClr val="FF6600"/>
              </a:solidFill>
            </a:endParaRPr>
          </a:p>
        </p:txBody>
      </p:sp>
      <p:sp>
        <p:nvSpPr>
          <p:cNvPr id="20" name="Rettangolo 19"/>
          <p:cNvSpPr/>
          <p:nvPr/>
        </p:nvSpPr>
        <p:spPr>
          <a:xfrm>
            <a:off x="4179121" y="1506842"/>
            <a:ext cx="2709781" cy="400110"/>
          </a:xfrm>
          <a:prstGeom prst="rect">
            <a:avLst/>
          </a:prstGeom>
        </p:spPr>
        <p:txBody>
          <a:bodyPr wrap="none">
            <a:spAutoFit/>
          </a:bodyPr>
          <a:lstStyle/>
          <a:p>
            <a:r>
              <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rPr>
              <a:t>L’impianto fotovoltaico</a:t>
            </a:r>
            <a:endParaRPr lang="it-IT" sz="2000" dirty="0">
              <a:solidFill>
                <a:srgbClr val="FF6600"/>
              </a:solidFill>
            </a:endParaRPr>
          </a:p>
        </p:txBody>
      </p:sp>
      <p:pic>
        <p:nvPicPr>
          <p:cNvPr id="3" name="Immagine 2"/>
          <p:cNvPicPr>
            <a:picLocks noChangeAspect="1"/>
          </p:cNvPicPr>
          <p:nvPr/>
        </p:nvPicPr>
        <p:blipFill>
          <a:blip r:embed="rId2" cstate="print"/>
          <a:stretch>
            <a:fillRect/>
          </a:stretch>
        </p:blipFill>
        <p:spPr>
          <a:xfrm>
            <a:off x="165394" y="1906952"/>
            <a:ext cx="3502737" cy="2347072"/>
          </a:xfrm>
          <a:prstGeom prst="rect">
            <a:avLst/>
          </a:prstGeom>
        </p:spPr>
      </p:pic>
      <p:sp>
        <p:nvSpPr>
          <p:cNvPr id="14" name="Rettangolo 13"/>
          <p:cNvSpPr/>
          <p:nvPr/>
        </p:nvSpPr>
        <p:spPr>
          <a:xfrm>
            <a:off x="7826188" y="1506842"/>
            <a:ext cx="4077187" cy="400110"/>
          </a:xfrm>
          <a:prstGeom prst="rect">
            <a:avLst/>
          </a:prstGeom>
        </p:spPr>
        <p:txBody>
          <a:bodyPr wrap="square">
            <a:spAutoFit/>
          </a:bodyPr>
          <a:lstStyle/>
          <a:p>
            <a:r>
              <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rPr>
              <a:t>Le batterie di accumulo elettrico</a:t>
            </a:r>
            <a:endParaRPr lang="it-IT" sz="2000" dirty="0">
              <a:solidFill>
                <a:srgbClr val="FF6600"/>
              </a:solidFill>
            </a:endParaRPr>
          </a:p>
        </p:txBody>
      </p:sp>
      <p:graphicFrame>
        <p:nvGraphicFramePr>
          <p:cNvPr id="15" name="Tabella 14"/>
          <p:cNvGraphicFramePr>
            <a:graphicFrameLocks noGrp="1"/>
          </p:cNvGraphicFramePr>
          <p:nvPr>
            <p:extLst>
              <p:ext uri="{D42A27DB-BD31-4B8C-83A1-F6EECF244321}">
                <p14:modId xmlns="" xmlns:p14="http://schemas.microsoft.com/office/powerpoint/2010/main" val="3193101172"/>
              </p:ext>
            </p:extLst>
          </p:nvPr>
        </p:nvGraphicFramePr>
        <p:xfrm>
          <a:off x="165394" y="3409560"/>
          <a:ext cx="1421968" cy="1079960"/>
        </p:xfrm>
        <a:graphic>
          <a:graphicData uri="http://schemas.openxmlformats.org/drawingml/2006/table">
            <a:tbl>
              <a:tblPr firstRow="1" firstCol="1" bandRow="1">
                <a:tableStyleId>{D27102A9-8310-4765-A935-A1911B00CA55}</a:tableStyleId>
              </a:tblPr>
              <a:tblGrid>
                <a:gridCol w="946838"/>
                <a:gridCol w="475130"/>
              </a:tblGrid>
              <a:tr h="181369">
                <a:tc>
                  <a:txBody>
                    <a:bodyPr/>
                    <a:lstStyle/>
                    <a:p>
                      <a:pPr>
                        <a:lnSpc>
                          <a:spcPct val="107000"/>
                        </a:lnSpc>
                        <a:spcAft>
                          <a:spcPts val="800"/>
                        </a:spcAft>
                      </a:pPr>
                      <a:r>
                        <a:rPr lang="it-IT" sz="1600" dirty="0">
                          <a:effectLst/>
                        </a:rPr>
                        <a:t>P</a:t>
                      </a:r>
                      <a:r>
                        <a:rPr lang="it-IT" sz="1600" baseline="-25000" dirty="0">
                          <a:effectLst/>
                        </a:rPr>
                        <a:t>el</a:t>
                      </a:r>
                      <a:r>
                        <a:rPr lang="it-IT" sz="1600" dirty="0">
                          <a:effectLst/>
                        </a:rPr>
                        <a:t> </a:t>
                      </a:r>
                      <a:r>
                        <a:rPr lang="it-IT" sz="1600" b="0" dirty="0">
                          <a:effectLst/>
                        </a:rPr>
                        <a:t>[</a:t>
                      </a:r>
                      <a:r>
                        <a:rPr lang="it-IT" sz="1600" b="0" dirty="0" err="1">
                          <a:effectLst/>
                        </a:rPr>
                        <a:t>kW</a:t>
                      </a:r>
                      <a:r>
                        <a:rPr lang="it-IT" sz="1600" b="0" baseline="-25000" dirty="0" err="1">
                          <a:effectLst/>
                        </a:rPr>
                        <a:t>e</a:t>
                      </a:r>
                      <a:r>
                        <a:rPr lang="it-IT" sz="1600" b="0" dirty="0">
                          <a:effectLst/>
                        </a:rPr>
                        <a:t>]</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c>
                  <a:txBody>
                    <a:bodyPr/>
                    <a:lstStyle/>
                    <a:p>
                      <a:pPr>
                        <a:lnSpc>
                          <a:spcPct val="107000"/>
                        </a:lnSpc>
                        <a:spcAft>
                          <a:spcPts val="800"/>
                        </a:spcAft>
                      </a:pPr>
                      <a:r>
                        <a:rPr lang="it-IT" sz="1600" b="0" dirty="0" smtClean="0">
                          <a:effectLst/>
                        </a:rPr>
                        <a:t>1</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solidFill>
                      <a:schemeClr val="accent4">
                        <a:lumMod val="20000"/>
                        <a:lumOff val="80000"/>
                      </a:schemeClr>
                    </a:solidFill>
                  </a:tcPr>
                </a:tc>
              </a:tr>
              <a:tr h="181369">
                <a:tc>
                  <a:txBody>
                    <a:bodyPr/>
                    <a:lstStyle/>
                    <a:p>
                      <a:pPr>
                        <a:lnSpc>
                          <a:spcPct val="107000"/>
                        </a:lnSpc>
                        <a:spcAft>
                          <a:spcPts val="800"/>
                        </a:spcAft>
                      </a:pPr>
                      <a:r>
                        <a:rPr lang="it-IT" sz="1600" dirty="0" err="1">
                          <a:effectLst/>
                        </a:rPr>
                        <a:t>P</a:t>
                      </a:r>
                      <a:r>
                        <a:rPr lang="it-IT" sz="1600" baseline="-25000" dirty="0" err="1">
                          <a:effectLst/>
                        </a:rPr>
                        <a:t>th</a:t>
                      </a:r>
                      <a:r>
                        <a:rPr lang="it-IT" sz="1600" dirty="0">
                          <a:effectLst/>
                        </a:rPr>
                        <a:t> </a:t>
                      </a:r>
                      <a:r>
                        <a:rPr lang="it-IT" sz="1600" b="0" dirty="0">
                          <a:effectLst/>
                        </a:rPr>
                        <a:t>[</a:t>
                      </a:r>
                      <a:r>
                        <a:rPr lang="it-IT" sz="1600" b="0" dirty="0" err="1">
                          <a:effectLst/>
                        </a:rPr>
                        <a:t>kW</a:t>
                      </a:r>
                      <a:r>
                        <a:rPr lang="it-IT" sz="1600" b="0" baseline="-25000" dirty="0" err="1">
                          <a:effectLst/>
                        </a:rPr>
                        <a:t>th</a:t>
                      </a:r>
                      <a:r>
                        <a:rPr lang="it-IT" sz="1600" b="0" dirty="0">
                          <a:effectLst/>
                        </a:rPr>
                        <a:t>]</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c>
                  <a:txBody>
                    <a:bodyPr/>
                    <a:lstStyle/>
                    <a:p>
                      <a:pPr>
                        <a:lnSpc>
                          <a:spcPct val="107000"/>
                        </a:lnSpc>
                        <a:spcAft>
                          <a:spcPts val="800"/>
                        </a:spcAft>
                      </a:pPr>
                      <a:r>
                        <a:rPr lang="it-IT" sz="1600" dirty="0" smtClean="0">
                          <a:effectLst/>
                        </a:rPr>
                        <a:t>3</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solidFill>
                      <a:schemeClr val="accent4">
                        <a:lumMod val="20000"/>
                        <a:lumOff val="80000"/>
                      </a:schemeClr>
                    </a:solidFill>
                  </a:tcPr>
                </a:tc>
              </a:tr>
              <a:tr h="181369">
                <a:tc>
                  <a:txBody>
                    <a:bodyPr/>
                    <a:lstStyle/>
                    <a:p>
                      <a:pPr>
                        <a:lnSpc>
                          <a:spcPct val="107000"/>
                        </a:lnSpc>
                        <a:spcAft>
                          <a:spcPts val="800"/>
                        </a:spcAft>
                      </a:pPr>
                      <a:r>
                        <a:rPr lang="it-IT" sz="1600" dirty="0">
                          <a:effectLst/>
                        </a:rPr>
                        <a:t>η</a:t>
                      </a:r>
                      <a:r>
                        <a:rPr lang="it-IT" sz="1600" baseline="-25000" dirty="0">
                          <a:effectLst/>
                        </a:rPr>
                        <a:t>el</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c>
                  <a:txBody>
                    <a:bodyPr/>
                    <a:lstStyle/>
                    <a:p>
                      <a:pPr>
                        <a:lnSpc>
                          <a:spcPct val="107000"/>
                        </a:lnSpc>
                        <a:spcAft>
                          <a:spcPts val="800"/>
                        </a:spcAft>
                      </a:pPr>
                      <a:r>
                        <a:rPr lang="it-IT" sz="1600" dirty="0" smtClean="0">
                          <a:effectLst/>
                        </a:rPr>
                        <a:t>0.14</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solidFill>
                      <a:schemeClr val="accent4">
                        <a:lumMod val="20000"/>
                        <a:lumOff val="80000"/>
                      </a:schemeClr>
                    </a:solidFill>
                  </a:tcPr>
                </a:tc>
              </a:tr>
              <a:tr h="181369">
                <a:tc>
                  <a:txBody>
                    <a:bodyPr/>
                    <a:lstStyle/>
                    <a:p>
                      <a:pPr>
                        <a:lnSpc>
                          <a:spcPct val="107000"/>
                        </a:lnSpc>
                        <a:spcAft>
                          <a:spcPts val="800"/>
                        </a:spcAft>
                      </a:pPr>
                      <a:r>
                        <a:rPr lang="it-IT" sz="1600" dirty="0">
                          <a:effectLst/>
                        </a:rPr>
                        <a:t>η</a:t>
                      </a:r>
                      <a:r>
                        <a:rPr lang="it-IT" sz="1600" baseline="-25000" dirty="0">
                          <a:effectLst/>
                        </a:rPr>
                        <a:t>th</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c>
                  <a:txBody>
                    <a:bodyPr/>
                    <a:lstStyle/>
                    <a:p>
                      <a:pPr>
                        <a:lnSpc>
                          <a:spcPct val="107000"/>
                        </a:lnSpc>
                        <a:spcAft>
                          <a:spcPts val="800"/>
                        </a:spcAft>
                      </a:pPr>
                      <a:r>
                        <a:rPr lang="it-IT" sz="1600" dirty="0" smtClean="0">
                          <a:effectLst/>
                        </a:rPr>
                        <a:t>0.41</a:t>
                      </a:r>
                      <a:endParaRPr lang="it-IT"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ctr">
                    <a:solidFill>
                      <a:schemeClr val="accent4">
                        <a:lumMod val="20000"/>
                        <a:lumOff val="80000"/>
                      </a:schemeClr>
                    </a:solidFill>
                  </a:tcPr>
                </a:tc>
              </a:tr>
            </a:tbl>
          </a:graphicData>
        </a:graphic>
      </p:graphicFrame>
      <p:pic>
        <p:nvPicPr>
          <p:cNvPr id="16" name="Picture 11" descr="http://www.ohio.edu/mechanical/thermo/Intro/Chapt.1_6/StirlCooler/FPSC.gif"/>
          <p:cNvPicPr>
            <a:picLocks noChangeAspect="1" noChangeArrowheads="1"/>
          </p:cNvPicPr>
          <p:nvPr/>
        </p:nvPicPr>
        <p:blipFill>
          <a:blip r:embed="rId3" cstate="print"/>
          <a:srcRect/>
          <a:stretch>
            <a:fillRect/>
          </a:stretch>
        </p:blipFill>
        <p:spPr bwMode="auto">
          <a:xfrm>
            <a:off x="228148" y="4654134"/>
            <a:ext cx="4200418" cy="1534812"/>
          </a:xfrm>
          <a:prstGeom prst="rect">
            <a:avLst/>
          </a:prstGeom>
          <a:noFill/>
          <a:ln w="9525">
            <a:noFill/>
            <a:miter lim="800000"/>
            <a:headEnd/>
            <a:tailEnd/>
          </a:ln>
        </p:spPr>
      </p:pic>
      <p:graphicFrame>
        <p:nvGraphicFramePr>
          <p:cNvPr id="18" name="Tabella 17"/>
          <p:cNvGraphicFramePr>
            <a:graphicFrameLocks noGrp="1"/>
          </p:cNvGraphicFramePr>
          <p:nvPr>
            <p:extLst>
              <p:ext uri="{D42A27DB-BD31-4B8C-83A1-F6EECF244321}">
                <p14:modId xmlns="" xmlns:p14="http://schemas.microsoft.com/office/powerpoint/2010/main" val="3877804361"/>
              </p:ext>
            </p:extLst>
          </p:nvPr>
        </p:nvGraphicFramePr>
        <p:xfrm>
          <a:off x="4717407" y="2105260"/>
          <a:ext cx="1665464" cy="809970"/>
        </p:xfrm>
        <a:graphic>
          <a:graphicData uri="http://schemas.openxmlformats.org/drawingml/2006/table">
            <a:tbl>
              <a:tblPr firstRow="1" firstCol="1" bandRow="1">
                <a:tableStyleId>{D27102A9-8310-4765-A935-A1911B00CA55}</a:tableStyleId>
              </a:tblPr>
              <a:tblGrid>
                <a:gridCol w="1665464"/>
              </a:tblGrid>
              <a:tr h="212041">
                <a:tc>
                  <a:txBody>
                    <a:bodyPr/>
                    <a:lstStyle/>
                    <a:p>
                      <a:pPr algn="ctr">
                        <a:lnSpc>
                          <a:spcPct val="107000"/>
                        </a:lnSpc>
                        <a:spcAft>
                          <a:spcPts val="800"/>
                        </a:spcAft>
                      </a:pPr>
                      <a:r>
                        <a:rPr lang="it-IT" sz="1600" b="0" dirty="0" smtClean="0">
                          <a:effectLst/>
                        </a:rPr>
                        <a:t>336 moduli</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r>
              <a:tr h="212041">
                <a:tc>
                  <a:txBody>
                    <a:bodyPr/>
                    <a:lstStyle/>
                    <a:p>
                      <a:pPr algn="ctr">
                        <a:lnSpc>
                          <a:spcPct val="107000"/>
                        </a:lnSpc>
                        <a:spcAft>
                          <a:spcPts val="800"/>
                        </a:spcAft>
                      </a:pPr>
                      <a:r>
                        <a:rPr lang="it-IT" sz="1600" b="0" dirty="0" smtClean="0">
                          <a:effectLst/>
                        </a:rPr>
                        <a:t>240</a:t>
                      </a:r>
                      <a:r>
                        <a:rPr lang="it-IT" sz="1600" b="0" baseline="0" dirty="0" smtClean="0">
                          <a:effectLst/>
                        </a:rPr>
                        <a:t> W ciascuno</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r>
              <a:tr h="240751">
                <a:tc>
                  <a:txBody>
                    <a:bodyPr/>
                    <a:lstStyle/>
                    <a:p>
                      <a:pPr algn="ctr">
                        <a:lnSpc>
                          <a:spcPct val="107000"/>
                        </a:lnSpc>
                        <a:spcAft>
                          <a:spcPts val="800"/>
                        </a:spcAft>
                      </a:pPr>
                      <a:r>
                        <a:rPr lang="it-IT" sz="1600" b="0" dirty="0" smtClean="0">
                          <a:effectLst/>
                        </a:rPr>
                        <a:t>η</a:t>
                      </a:r>
                      <a:r>
                        <a:rPr lang="it-IT" sz="1600" b="0" baseline="-25000" dirty="0" smtClean="0">
                          <a:effectLst/>
                        </a:rPr>
                        <a:t>el </a:t>
                      </a:r>
                      <a:r>
                        <a:rPr lang="it-IT" sz="1600" b="0" baseline="0" dirty="0" smtClean="0">
                          <a:effectLst/>
                        </a:rPr>
                        <a:t>=</a:t>
                      </a:r>
                      <a:r>
                        <a:rPr lang="it-IT" sz="1600" b="0" baseline="-25000" dirty="0" smtClean="0">
                          <a:effectLst/>
                        </a:rPr>
                        <a:t> </a:t>
                      </a:r>
                      <a:r>
                        <a:rPr lang="it-IT" sz="1600" b="0" baseline="0" dirty="0" smtClean="0">
                          <a:effectLst/>
                        </a:rPr>
                        <a:t>0,145</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r>
            </a:tbl>
          </a:graphicData>
        </a:graphic>
      </p:graphicFrame>
      <p:pic>
        <p:nvPicPr>
          <p:cNvPr id="21" name="Immagin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42328" y="3002494"/>
            <a:ext cx="2539673" cy="190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1"/>
          <p:cNvPicPr>
            <a:picLocks noChangeAspect="1"/>
          </p:cNvPicPr>
          <p:nvPr/>
        </p:nvPicPr>
        <p:blipFill rotWithShape="1">
          <a:blip r:embed="rId5" cstate="print">
            <a:extLst>
              <a:ext uri="{28A0092B-C50C-407E-A947-70E740481C1C}">
                <a14:useLocalDpi xmlns="" xmlns:a14="http://schemas.microsoft.com/office/drawing/2010/main" val="0"/>
              </a:ext>
            </a:extLst>
          </a:blip>
          <a:srcRect t="25947" b="486"/>
          <a:stretch/>
        </p:blipFill>
        <p:spPr>
          <a:xfrm>
            <a:off x="7896829" y="2771689"/>
            <a:ext cx="3411799" cy="1882445"/>
          </a:xfrm>
          <a:prstGeom prst="rect">
            <a:avLst/>
          </a:prstGeom>
        </p:spPr>
      </p:pic>
      <p:pic>
        <p:nvPicPr>
          <p:cNvPr id="4" name="Immagine 3"/>
          <p:cNvPicPr>
            <a:picLocks noChangeAspect="1"/>
          </p:cNvPicPr>
          <p:nvPr/>
        </p:nvPicPr>
        <p:blipFill>
          <a:blip r:embed="rId6" cstate="print"/>
          <a:stretch>
            <a:fillRect/>
          </a:stretch>
        </p:blipFill>
        <p:spPr>
          <a:xfrm>
            <a:off x="7673289" y="4169013"/>
            <a:ext cx="1044040" cy="738237"/>
          </a:xfrm>
          <a:prstGeom prst="rect">
            <a:avLst/>
          </a:prstGeom>
          <a:ln w="19050">
            <a:solidFill>
              <a:srgbClr val="FFFF00"/>
            </a:solidFill>
          </a:ln>
        </p:spPr>
      </p:pic>
      <p:graphicFrame>
        <p:nvGraphicFramePr>
          <p:cNvPr id="23" name="Tabella 22"/>
          <p:cNvGraphicFramePr>
            <a:graphicFrameLocks noGrp="1"/>
          </p:cNvGraphicFramePr>
          <p:nvPr>
            <p:extLst>
              <p:ext uri="{D42A27DB-BD31-4B8C-83A1-F6EECF244321}">
                <p14:modId xmlns="" xmlns:p14="http://schemas.microsoft.com/office/powerpoint/2010/main" val="3099533813"/>
              </p:ext>
            </p:extLst>
          </p:nvPr>
        </p:nvGraphicFramePr>
        <p:xfrm>
          <a:off x="8769996" y="1955665"/>
          <a:ext cx="1665464" cy="809970"/>
        </p:xfrm>
        <a:graphic>
          <a:graphicData uri="http://schemas.openxmlformats.org/drawingml/2006/table">
            <a:tbl>
              <a:tblPr firstRow="1" firstCol="1" bandRow="1">
                <a:tableStyleId>{D27102A9-8310-4765-A935-A1911B00CA55}</a:tableStyleId>
              </a:tblPr>
              <a:tblGrid>
                <a:gridCol w="1665464"/>
              </a:tblGrid>
              <a:tr h="212041">
                <a:tc>
                  <a:txBody>
                    <a:bodyPr/>
                    <a:lstStyle/>
                    <a:p>
                      <a:pPr algn="ctr">
                        <a:lnSpc>
                          <a:spcPct val="107000"/>
                        </a:lnSpc>
                        <a:spcAft>
                          <a:spcPts val="800"/>
                        </a:spcAft>
                      </a:pPr>
                      <a:r>
                        <a:rPr lang="it-IT" sz="1600" b="0" dirty="0" smtClean="0">
                          <a:effectLst/>
                        </a:rPr>
                        <a:t>6 batterie</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r>
              <a:tr h="212041">
                <a:tc>
                  <a:txBody>
                    <a:bodyPr/>
                    <a:lstStyle/>
                    <a:p>
                      <a:pPr algn="ctr">
                        <a:lnSpc>
                          <a:spcPct val="107000"/>
                        </a:lnSpc>
                        <a:spcAft>
                          <a:spcPts val="800"/>
                        </a:spcAft>
                      </a:pPr>
                      <a:r>
                        <a:rPr lang="it-IT" sz="1600" b="0" dirty="0" smtClean="0">
                          <a:effectLst/>
                        </a:rPr>
                        <a:t>23.5</a:t>
                      </a:r>
                      <a:r>
                        <a:rPr lang="it-IT" sz="1600" b="0" baseline="0" dirty="0" smtClean="0">
                          <a:effectLst/>
                        </a:rPr>
                        <a:t> kWh ciascuna</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r>
              <a:tr h="240751">
                <a:tc>
                  <a:txBody>
                    <a:bodyPr/>
                    <a:lstStyle/>
                    <a:p>
                      <a:pPr algn="ctr">
                        <a:lnSpc>
                          <a:spcPct val="107000"/>
                        </a:lnSpc>
                        <a:spcAft>
                          <a:spcPts val="800"/>
                        </a:spcAft>
                      </a:pPr>
                      <a:r>
                        <a:rPr lang="it-IT" sz="1600" b="0" dirty="0" smtClean="0">
                          <a:effectLst/>
                        </a:rPr>
                        <a:t>420-700 V</a:t>
                      </a:r>
                      <a:endParaRPr lang="it-IT" sz="1600" b="0" dirty="0">
                        <a:effectLst/>
                        <a:latin typeface="Garamond" panose="02020404030301010803" pitchFamily="18" charset="0"/>
                        <a:ea typeface="Calibri" panose="020F0502020204030204" pitchFamily="34" charset="0"/>
                        <a:cs typeface="Times New Roman" panose="02020603050405020304" pitchFamily="18" charset="0"/>
                      </a:endParaRPr>
                    </a:p>
                  </a:txBody>
                  <a:tcPr marL="42319" marR="42319" marT="9068" marB="0" anchor="b">
                    <a:solidFill>
                      <a:schemeClr val="accent4">
                        <a:lumMod val="20000"/>
                        <a:lumOff val="80000"/>
                      </a:schemeClr>
                    </a:solidFill>
                  </a:tcPr>
                </a:tc>
              </a:tr>
            </a:tbl>
          </a:graphicData>
        </a:graphic>
      </p:graphicFrame>
      <p:sp>
        <p:nvSpPr>
          <p:cNvPr id="24" name="Rettangolo 23"/>
          <p:cNvSpPr/>
          <p:nvPr/>
        </p:nvSpPr>
        <p:spPr>
          <a:xfrm>
            <a:off x="4817421" y="5244086"/>
            <a:ext cx="2556661" cy="1261884"/>
          </a:xfrm>
          <a:prstGeom prst="rect">
            <a:avLst/>
          </a:prstGeom>
        </p:spPr>
        <p:txBody>
          <a:bodyPr wrap="none">
            <a:spAutoFit/>
          </a:bodyPr>
          <a:lstStyle/>
          <a:p>
            <a:pPr algn="ctr"/>
            <a:r>
              <a:rPr lang="it-IT" altLang="it-IT" sz="2000" b="1" dirty="0" err="1" smtClean="0">
                <a:solidFill>
                  <a:srgbClr val="FF6600"/>
                </a:solidFill>
                <a:latin typeface="Garamond" panose="02020404030301010803" pitchFamily="18" charset="0"/>
                <a:ea typeface="Tahoma" panose="020B0604030504040204" pitchFamily="34" charset="0"/>
                <a:cs typeface="Tahoma" panose="020B0604030504040204" pitchFamily="34" charset="0"/>
              </a:rPr>
              <a:t>e-mobility</a:t>
            </a:r>
            <a:endPar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endParaRPr>
          </a:p>
          <a:p>
            <a:pPr algn="ctr"/>
            <a:endParaRPr lang="it-IT" altLang="it-IT" sz="2000" b="1" dirty="0">
              <a:solidFill>
                <a:srgbClr val="FF6600"/>
              </a:solidFill>
              <a:latin typeface="Garamond" panose="02020404030301010803" pitchFamily="18" charset="0"/>
              <a:ea typeface="Tahoma" panose="020B0604030504040204" pitchFamily="34" charset="0"/>
              <a:cs typeface="Tahoma" panose="020B0604030504040204" pitchFamily="34" charset="0"/>
            </a:endParaRPr>
          </a:p>
          <a:p>
            <a:pPr algn="ctr"/>
            <a:endParaRPr lang="it-IT" altLang="it-IT" sz="2000" b="1" dirty="0" smtClean="0">
              <a:solidFill>
                <a:srgbClr val="FF6600"/>
              </a:solidFill>
              <a:latin typeface="Garamond" panose="02020404030301010803" pitchFamily="18" charset="0"/>
              <a:ea typeface="Tahoma" panose="020B0604030504040204" pitchFamily="34" charset="0"/>
              <a:cs typeface="Tahoma" panose="020B0604030504040204" pitchFamily="34" charset="0"/>
            </a:endParaRPr>
          </a:p>
          <a:p>
            <a:pPr algn="ctr"/>
            <a:r>
              <a:rPr lang="it-IT" sz="1600" dirty="0" smtClean="0">
                <a:latin typeface="Garamond" panose="02020404030301010803" pitchFamily="18" charset="0"/>
                <a:ea typeface="Tahoma" panose="020B0604030504040204" pitchFamily="34" charset="0"/>
                <a:cs typeface="Tahoma" panose="020B0604030504040204" pitchFamily="34" charset="0"/>
              </a:rPr>
              <a:t>(Renault </a:t>
            </a:r>
            <a:r>
              <a:rPr lang="it-IT" sz="1600" dirty="0" err="1" smtClean="0">
                <a:latin typeface="Garamond" panose="02020404030301010803" pitchFamily="18" charset="0"/>
                <a:ea typeface="Tahoma" panose="020B0604030504040204" pitchFamily="34" charset="0"/>
                <a:cs typeface="Tahoma" panose="020B0604030504040204" pitchFamily="34" charset="0"/>
              </a:rPr>
              <a:t>Twizy</a:t>
            </a:r>
            <a:r>
              <a:rPr lang="it-IT" sz="1600" dirty="0" smtClean="0">
                <a:latin typeface="Garamond" panose="02020404030301010803" pitchFamily="18" charset="0"/>
                <a:ea typeface="Tahoma" panose="020B0604030504040204" pitchFamily="34" charset="0"/>
                <a:cs typeface="Tahoma" panose="020B0604030504040204" pitchFamily="34" charset="0"/>
              </a:rPr>
              <a:t> e </a:t>
            </a:r>
            <a:r>
              <a:rPr lang="it-IT" sz="1600" dirty="0" err="1" smtClean="0">
                <a:latin typeface="Garamond" panose="02020404030301010803" pitchFamily="18" charset="0"/>
                <a:ea typeface="Tahoma" panose="020B0604030504040204" pitchFamily="34" charset="0"/>
                <a:cs typeface="Tahoma" panose="020B0604030504040204" pitchFamily="34" charset="0"/>
              </a:rPr>
              <a:t>Fluence</a:t>
            </a:r>
            <a:r>
              <a:rPr lang="it-IT" sz="1600" dirty="0" smtClean="0">
                <a:latin typeface="Garamond" panose="02020404030301010803" pitchFamily="18" charset="0"/>
                <a:ea typeface="Tahoma" panose="020B0604030504040204" pitchFamily="34" charset="0"/>
                <a:cs typeface="Tahoma" panose="020B0604030504040204" pitchFamily="34" charset="0"/>
              </a:rPr>
              <a:t> ZE)</a:t>
            </a:r>
            <a:endParaRPr lang="it-IT" sz="1600" dirty="0"/>
          </a:p>
        </p:txBody>
      </p:sp>
      <p:pic>
        <p:nvPicPr>
          <p:cNvPr id="7" name="Immagine 6"/>
          <p:cNvPicPr>
            <a:picLocks noChangeAspect="1"/>
          </p:cNvPicPr>
          <p:nvPr/>
        </p:nvPicPr>
        <p:blipFill>
          <a:blip r:embed="rId7" cstate="print"/>
          <a:stretch>
            <a:fillRect/>
          </a:stretch>
        </p:blipFill>
        <p:spPr>
          <a:xfrm>
            <a:off x="7542026" y="5298140"/>
            <a:ext cx="1521180" cy="1160263"/>
          </a:xfrm>
          <a:prstGeom prst="rect">
            <a:avLst/>
          </a:prstGeom>
        </p:spPr>
      </p:pic>
      <p:pic>
        <p:nvPicPr>
          <p:cNvPr id="8" name="Immagine 7"/>
          <p:cNvPicPr>
            <a:picLocks noChangeAspect="1"/>
          </p:cNvPicPr>
          <p:nvPr/>
        </p:nvPicPr>
        <p:blipFill>
          <a:blip r:embed="rId8" cstate="print"/>
          <a:stretch>
            <a:fillRect/>
          </a:stretch>
        </p:blipFill>
        <p:spPr>
          <a:xfrm>
            <a:off x="9209348" y="5076157"/>
            <a:ext cx="2812873" cy="1391895"/>
          </a:xfrm>
          <a:prstGeom prst="rect">
            <a:avLst/>
          </a:prstGeom>
        </p:spPr>
      </p:pic>
      <p:pic>
        <p:nvPicPr>
          <p:cNvPr id="25" name="Immagine 24"/>
          <p:cNvPicPr>
            <a:picLocks noChangeAspect="1"/>
          </p:cNvPicPr>
          <p:nvPr/>
        </p:nvPicPr>
        <p:blipFill>
          <a:blip r:embed="rId9" cstate="print"/>
          <a:stretch>
            <a:fillRect/>
          </a:stretch>
        </p:blipFill>
        <p:spPr>
          <a:xfrm>
            <a:off x="4903695" y="5067100"/>
            <a:ext cx="402830" cy="1068974"/>
          </a:xfrm>
          <a:prstGeom prst="rect">
            <a:avLst/>
          </a:prstGeom>
        </p:spPr>
      </p:pic>
      <p:pic>
        <p:nvPicPr>
          <p:cNvPr id="19" name="Immagine 18"/>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1040685" y="136019"/>
            <a:ext cx="676186" cy="876992"/>
          </a:xfrm>
          <a:prstGeom prst="rect">
            <a:avLst/>
          </a:prstGeom>
        </p:spPr>
      </p:pic>
      <p:pic>
        <p:nvPicPr>
          <p:cNvPr id="26" name="Picture 2" descr="Immagine in linea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807825" y="226562"/>
            <a:ext cx="1025346" cy="52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018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1192</Words>
  <Application>Microsoft Office PowerPoint</Application>
  <PresentationFormat>Personalizzato</PresentationFormat>
  <Paragraphs>133</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Thème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l’organisme Oganization Name</dc:title>
  <dc:creator>Yann Bidault</dc:creator>
  <cp:lastModifiedBy>Stefano</cp:lastModifiedBy>
  <cp:revision>85</cp:revision>
  <cp:lastPrinted>2014-09-14T20:40:35Z</cp:lastPrinted>
  <dcterms:created xsi:type="dcterms:W3CDTF">2014-09-10T17:30:59Z</dcterms:created>
  <dcterms:modified xsi:type="dcterms:W3CDTF">2014-10-13T21:05:42Z</dcterms:modified>
</cp:coreProperties>
</file>